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media/image7.jpg" ContentType="image/jpg"/>
  <Override PartName="/ppt/media/image8.jpg" ContentType="image/jpg"/>
  <Override PartName="/ppt/media/image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8.jpg" ContentType="image/jpg"/>
  <Override PartName="/ppt/media/image32.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4"/>
    <p:sldMasterId id="2147483671" r:id="rId5"/>
    <p:sldMasterId id="2147483677" r:id="rId6"/>
    <p:sldMasterId id="2147483683" r:id="rId7"/>
    <p:sldMasterId id="2147483691" r:id="rId8"/>
  </p:sldMasterIdLst>
  <p:notesMasterIdLst>
    <p:notesMasterId r:id="rId32"/>
  </p:notesMasterIdLst>
  <p:sldIdLst>
    <p:sldId id="256" r:id="rId9"/>
    <p:sldId id="257" r:id="rId10"/>
    <p:sldId id="276" r:id="rId11"/>
    <p:sldId id="277" r:id="rId12"/>
    <p:sldId id="258" r:id="rId13"/>
    <p:sldId id="275"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8" r:id="rId29"/>
    <p:sldId id="279" r:id="rId30"/>
    <p:sldId id="274" r:id="rId31"/>
  </p:sldIdLst>
  <p:sldSz cx="12192000" cy="6858000"/>
  <p:notesSz cx="12192000" cy="68580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6"/>
    <p:restoredTop sz="82653"/>
  </p:normalViewPr>
  <p:slideViewPr>
    <p:cSldViewPr>
      <p:cViewPr varScale="1">
        <p:scale>
          <a:sx n="100" d="100"/>
          <a:sy n="100" d="100"/>
        </p:scale>
        <p:origin x="1000" y="168"/>
      </p:cViewPr>
      <p:guideLst>
        <p:guide orient="horz" pos="2880"/>
        <p:guide pos="2160"/>
      </p:guideLst>
    </p:cSldViewPr>
  </p:slideViewPr>
  <p:notesTextViewPr>
    <p:cViewPr>
      <p:scale>
        <a:sx n="100" d="100"/>
        <a:sy n="100" d="100"/>
      </p:scale>
      <p:origin x="0" y="-569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C572160-CED7-924B-9967-10DCFB847AEF}" type="datetimeFigureOut">
              <a:rPr lang="en-US" smtClean="0"/>
              <a:t>7/7/24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6AF1028-B0F7-2742-9498-77E61AE67CC9}" type="slidenum">
              <a:rPr lang="en-US" smtClean="0"/>
              <a:t>‹#›</a:t>
            </a:fld>
            <a:endParaRPr lang="en-US"/>
          </a:p>
        </p:txBody>
      </p:sp>
    </p:spTree>
    <p:extLst>
      <p:ext uri="{BB962C8B-B14F-4D97-AF65-F5344CB8AC3E}">
        <p14:creationId xmlns:p14="http://schemas.microsoft.com/office/powerpoint/2010/main" val="178119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water quality modeling, first-order and second-order approaches refer to the types of differential equations and reaction kinetics used to describe the rates of processes affecting water quality constituents. These approaches are commonly applied to model the transformation and degradation of pollutants or substances in water bodies.</a:t>
            </a:r>
          </a:p>
          <a:p>
            <a:endParaRPr lang="en-US" dirty="0"/>
          </a:p>
          <a:p>
            <a:r>
              <a:rPr lang="en-US" dirty="0"/>
              <a:t>First-Order Approach</a:t>
            </a:r>
          </a:p>
          <a:p>
            <a:endParaRPr lang="en-US" dirty="0"/>
          </a:p>
          <a:p>
            <a:r>
              <a:rPr lang="en-US" dirty="0"/>
              <a:t>Definition:</a:t>
            </a:r>
          </a:p>
          <a:p>
            <a:r>
              <a:rPr lang="en-US" dirty="0"/>
              <a:t>- In a first-order approach, the rate of change of a substance concentration is directly proportional to the concentration of the substance itself. This approach is characterized by a linear relationship.</a:t>
            </a:r>
          </a:p>
          <a:p>
            <a:endParaRPr lang="en-US" dirty="0"/>
          </a:p>
          <a:p>
            <a:r>
              <a:rPr lang="en-US" dirty="0"/>
              <a:t>Mathematical Representation:</a:t>
            </a:r>
          </a:p>
          <a:p>
            <a:endParaRPr lang="en-US" dirty="0"/>
          </a:p>
          <a:p>
            <a:r>
              <a:rPr lang="en-US" dirty="0"/>
              <a:t>The general form of a first-order reaction rate equation is:</a:t>
            </a:r>
          </a:p>
          <a:p>
            <a:r>
              <a:rPr lang="en-US" dirty="0" err="1"/>
              <a:t>dC</a:t>
            </a:r>
            <a:r>
              <a:rPr lang="en-US" dirty="0"/>
              <a:t>/dt= -</a:t>
            </a:r>
            <a:r>
              <a:rPr lang="en-US" dirty="0" err="1"/>
              <a:t>kC</a:t>
            </a:r>
            <a:endParaRPr lang="en-US" dirty="0"/>
          </a:p>
          <a:p>
            <a:endParaRPr lang="en-US" dirty="0"/>
          </a:p>
          <a:p>
            <a:r>
              <a:rPr lang="en-US" dirty="0"/>
              <a:t>where:</a:t>
            </a:r>
          </a:p>
          <a:p>
            <a:endParaRPr lang="en-US" dirty="0"/>
          </a:p>
          <a:p>
            <a:r>
              <a:rPr lang="en-US" dirty="0"/>
              <a:t>  - C is the concentration of the substance</a:t>
            </a:r>
          </a:p>
          <a:p>
            <a:r>
              <a:rPr lang="en-US" dirty="0"/>
              <a:t>  - t is time</a:t>
            </a:r>
          </a:p>
          <a:p>
            <a:r>
              <a:rPr lang="en-US" dirty="0"/>
              <a:t>  - k is the first-order rate constant (with units of time-1)</a:t>
            </a:r>
          </a:p>
          <a:p>
            <a:endParaRPr lang="en-US" dirty="0"/>
          </a:p>
          <a:p>
            <a:r>
              <a:rPr lang="en-US" dirty="0"/>
              <a:t>Characteristics:</a:t>
            </a:r>
          </a:p>
          <a:p>
            <a:endParaRPr lang="en-US" dirty="0"/>
          </a:p>
          <a:p>
            <a:r>
              <a:rPr lang="en-US" dirty="0"/>
              <a:t>- Linear Kinetics: The rate of decay or transformation of the substance decreases linearly with decreasing concentration.</a:t>
            </a:r>
          </a:p>
          <a:p>
            <a:r>
              <a:rPr lang="en-US" dirty="0"/>
              <a:t>- Simplified Assumptions: Assumes that other factors affecting the reaction rate are constant and do not change with time or concentration.</a:t>
            </a:r>
          </a:p>
          <a:p>
            <a:r>
              <a:rPr lang="en-US" dirty="0"/>
              <a:t>- Common Applications: Often used for modeling the decay of pollutants like organic contaminants, radioactive decay, and certain microbial processes.</a:t>
            </a:r>
          </a:p>
          <a:p>
            <a:endParaRPr lang="en-US" dirty="0"/>
          </a:p>
          <a:p>
            <a:r>
              <a:rPr lang="en-US" dirty="0"/>
              <a:t>Example:</a:t>
            </a:r>
          </a:p>
          <a:p>
            <a:endParaRPr lang="en-US" dirty="0"/>
          </a:p>
          <a:p>
            <a:r>
              <a:rPr lang="en-US" dirty="0"/>
              <a:t>The degradation of a pollutant in a river where the rate of decay depends solely on the pollutant concentration and a constant rate coefficient.</a:t>
            </a:r>
          </a:p>
          <a:p>
            <a:endParaRPr lang="en-US" dirty="0"/>
          </a:p>
          <a:p>
            <a:r>
              <a:rPr lang="en-US" dirty="0"/>
              <a:t>Second-Order Approach</a:t>
            </a:r>
          </a:p>
          <a:p>
            <a:endParaRPr lang="en-US" dirty="0"/>
          </a:p>
          <a:p>
            <a:r>
              <a:rPr lang="en-US" dirty="0"/>
              <a:t>Definition:</a:t>
            </a:r>
          </a:p>
          <a:p>
            <a:endParaRPr lang="en-US" dirty="0"/>
          </a:p>
          <a:p>
            <a:r>
              <a:rPr lang="en-US" dirty="0"/>
              <a:t>In a second-order approach, the rate of change of a substance concentration is proportional to the square of the concentration of the substance or the product of the concentrations of two reacting substances. This approach involves a quadratic relationship.</a:t>
            </a:r>
          </a:p>
          <a:p>
            <a:endParaRPr lang="en-US" dirty="0"/>
          </a:p>
          <a:p>
            <a:r>
              <a:rPr lang="en-US" dirty="0"/>
              <a:t>Mathematical Representation:</a:t>
            </a:r>
          </a:p>
          <a:p>
            <a:endParaRPr lang="en-US" dirty="0"/>
          </a:p>
          <a:p>
            <a:r>
              <a:rPr lang="en-US" dirty="0"/>
              <a:t>The general form of a second-order reaction rate equation can be:</a:t>
            </a:r>
          </a:p>
          <a:p>
            <a:endParaRPr lang="en-US" dirty="0"/>
          </a:p>
          <a:p>
            <a:r>
              <a:rPr lang="en-US" dirty="0" err="1"/>
              <a:t>dC</a:t>
            </a:r>
            <a:r>
              <a:rPr lang="en-US" dirty="0"/>
              <a:t>/dt = -kC^2</a:t>
            </a:r>
          </a:p>
          <a:p>
            <a:endParaRPr lang="en-US" dirty="0"/>
          </a:p>
          <a:p>
            <a:r>
              <a:rPr lang="en-US" dirty="0"/>
              <a:t>for a single substance, or</a:t>
            </a:r>
          </a:p>
          <a:p>
            <a:endParaRPr lang="en-US" dirty="0"/>
          </a:p>
          <a:p>
            <a:r>
              <a:rPr lang="en-US" dirty="0"/>
              <a:t>d[A]/dt = -k[A][B]</a:t>
            </a:r>
          </a:p>
          <a:p>
            <a:endParaRPr lang="en-US" dirty="0"/>
          </a:p>
          <a:p>
            <a:r>
              <a:rPr lang="en-US" dirty="0"/>
              <a:t>where:</a:t>
            </a:r>
          </a:p>
          <a:p>
            <a:endParaRPr lang="en-US" dirty="0"/>
          </a:p>
          <a:p>
            <a:r>
              <a:rPr lang="en-US" dirty="0"/>
              <a:t>  - [A] and [B] are the concentrations of the reacting substances</a:t>
            </a:r>
          </a:p>
          <a:p>
            <a:r>
              <a:rPr lang="en-US" dirty="0"/>
              <a:t>  - t is time</a:t>
            </a:r>
          </a:p>
          <a:p>
            <a:r>
              <a:rPr lang="en-US" dirty="0"/>
              <a:t>  - k is the second-order rate constant (with units of concentration</a:t>
            </a:r>
            <a:r>
              <a:rPr lang="en-US" baseline="30000" dirty="0"/>
              <a:t>-1</a:t>
            </a:r>
            <a:r>
              <a:rPr lang="en-US" dirty="0"/>
              <a:t> and time</a:t>
            </a:r>
            <a:r>
              <a:rPr lang="en-US" baseline="30000" dirty="0"/>
              <a:t>-1</a:t>
            </a:r>
            <a:r>
              <a:rPr lang="en-US" dirty="0"/>
              <a:t>)</a:t>
            </a:r>
          </a:p>
          <a:p>
            <a:endParaRPr lang="en-US" dirty="0"/>
          </a:p>
          <a:p>
            <a:r>
              <a:rPr lang="en-US" dirty="0"/>
              <a:t>Characteristics:</a:t>
            </a:r>
          </a:p>
          <a:p>
            <a:endParaRPr lang="en-US" dirty="0"/>
          </a:p>
          <a:p>
            <a:r>
              <a:rPr lang="en-US" dirty="0"/>
              <a:t>- Quadratic Kinetics: The rate of reaction changes more rapidly as concentrations change, leading to non-linear dynamics.</a:t>
            </a:r>
          </a:p>
          <a:p>
            <a:r>
              <a:rPr lang="en-US" dirty="0"/>
              <a:t>- Interaction of Substances: Often involves interactions between two different substances or molecules.</a:t>
            </a:r>
          </a:p>
          <a:p>
            <a:r>
              <a:rPr lang="en-US" dirty="0"/>
              <a:t>- Complex Behavior: Can better represent more complex reactions where the rate is influenced by the concentrations of multiple reactants.</a:t>
            </a:r>
          </a:p>
          <a:p>
            <a:r>
              <a:rPr lang="en-US" dirty="0"/>
              <a:t>- Common Applications: Used for modeling processes like the reaction between dissolved oxygen and organic matter (biochemical oxygen demand), and the interaction between different pollutants or nutrients in water.</a:t>
            </a:r>
          </a:p>
          <a:p>
            <a:endParaRPr lang="en-US" dirty="0"/>
          </a:p>
          <a:p>
            <a:r>
              <a:rPr lang="en-US" dirty="0"/>
              <a:t>Example:</a:t>
            </a:r>
          </a:p>
          <a:p>
            <a:endParaRPr lang="en-US" dirty="0"/>
          </a:p>
          <a:p>
            <a:r>
              <a:rPr lang="en-US" dirty="0"/>
              <a:t>- The reaction between dissolved oxygen and organic matter in a water body where the rate of oxygen consumption depends on both the oxygen concentration and the organic matter concentration.</a:t>
            </a:r>
          </a:p>
          <a:p>
            <a:endParaRPr lang="en-US" dirty="0"/>
          </a:p>
          <a:p>
            <a:r>
              <a:rPr lang="en-US" dirty="0"/>
              <a:t>Key Differences</a:t>
            </a:r>
          </a:p>
          <a:p>
            <a:endParaRPr lang="en-US" dirty="0"/>
          </a:p>
          <a:p>
            <a:r>
              <a:rPr lang="en-US" dirty="0"/>
              <a:t>1. Order of Reaction:</a:t>
            </a:r>
          </a:p>
          <a:p>
            <a:r>
              <a:rPr lang="en-US" dirty="0"/>
              <a:t>   - First-Order: Rate depends linearly on the concentration of one substance.</a:t>
            </a:r>
          </a:p>
          <a:p>
            <a:r>
              <a:rPr lang="en-US" dirty="0"/>
              <a:t>   - Second-Order: Rate depends quadratically on the concentration of one substance or linearly on the product of the concentrations of two substances.</a:t>
            </a:r>
          </a:p>
          <a:p>
            <a:r>
              <a:rPr lang="en-US" dirty="0"/>
              <a:t>2. Rate Constants:</a:t>
            </a:r>
          </a:p>
          <a:p>
            <a:r>
              <a:rPr lang="en-US" dirty="0"/>
              <a:t>   - First-Order: Has units of time</a:t>
            </a:r>
            <a:r>
              <a:rPr lang="en-US" baseline="30000" dirty="0"/>
              <a:t>-1</a:t>
            </a:r>
          </a:p>
          <a:p>
            <a:r>
              <a:rPr lang="en-US" dirty="0"/>
              <a:t>   - Second-Order: Has units of concentration</a:t>
            </a:r>
            <a:r>
              <a:rPr lang="en-US" baseline="30000" dirty="0"/>
              <a:t>-1</a:t>
            </a:r>
            <a:r>
              <a:rPr lang="en-US" dirty="0"/>
              <a:t> and time</a:t>
            </a:r>
            <a:r>
              <a:rPr lang="en-US" baseline="30000" dirty="0"/>
              <a:t>-1</a:t>
            </a:r>
          </a:p>
          <a:p>
            <a:r>
              <a:rPr lang="en-US" dirty="0"/>
              <a:t>3. Application Context:</a:t>
            </a:r>
          </a:p>
          <a:p>
            <a:r>
              <a:rPr lang="en-US" dirty="0"/>
              <a:t>   - First-Order: Simplified, often for single-substance decay or simple microbial processes.</a:t>
            </a:r>
          </a:p>
          <a:p>
            <a:r>
              <a:rPr lang="en-US" dirty="0"/>
              <a:t>   - Second-Order: More complex, often for reactions involving two substances or more intricate processes.</a:t>
            </a:r>
          </a:p>
          <a:p>
            <a:r>
              <a:rPr lang="en-US" dirty="0"/>
              <a:t>4. Modeling Complexity:</a:t>
            </a:r>
          </a:p>
          <a:p>
            <a:r>
              <a:rPr lang="en-US" dirty="0"/>
              <a:t>   - First-Order: Easier to implement and solve due to its linear nature.</a:t>
            </a:r>
          </a:p>
          <a:p>
            <a:r>
              <a:rPr lang="en-US" dirty="0"/>
              <a:t>   - Second-Order: More complex to implement and solve due to its non-linear nature.</a:t>
            </a:r>
          </a:p>
          <a:p>
            <a:endParaRPr lang="en-US" dirty="0"/>
          </a:p>
        </p:txBody>
      </p:sp>
      <p:sp>
        <p:nvSpPr>
          <p:cNvPr id="4" name="Slide Number Placeholder 3"/>
          <p:cNvSpPr>
            <a:spLocks noGrp="1"/>
          </p:cNvSpPr>
          <p:nvPr>
            <p:ph type="sldNum" sz="quarter" idx="5"/>
          </p:nvPr>
        </p:nvSpPr>
        <p:spPr/>
        <p:txBody>
          <a:bodyPr/>
          <a:lstStyle/>
          <a:p>
            <a:fld id="{C6AF1028-B0F7-2742-9498-77E61AE67CC9}" type="slidenum">
              <a:rPr lang="en-US" smtClean="0"/>
              <a:t>18</a:t>
            </a:fld>
            <a:endParaRPr lang="en-US"/>
          </a:p>
        </p:txBody>
      </p:sp>
    </p:spTree>
    <p:extLst>
      <p:ext uri="{BB962C8B-B14F-4D97-AF65-F5344CB8AC3E}">
        <p14:creationId xmlns:p14="http://schemas.microsoft.com/office/powerpoint/2010/main" val="407894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6AF1028-B0F7-2742-9498-77E61AE67CC9}" type="slidenum">
              <a:rPr lang="en-US" smtClean="0"/>
              <a:t>19</a:t>
            </a:fld>
            <a:endParaRPr lang="en-US"/>
          </a:p>
        </p:txBody>
      </p:sp>
    </p:spTree>
    <p:extLst>
      <p:ext uri="{BB962C8B-B14F-4D97-AF65-F5344CB8AC3E}">
        <p14:creationId xmlns:p14="http://schemas.microsoft.com/office/powerpoint/2010/main" val="339755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Background 2">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1">
                <a:effectLst>
                  <a:outerShdw blurRad="38100" dist="38100" dir="2700000" algn="tl">
                    <a:srgbClr val="000000">
                      <a:alpha val="43137"/>
                    </a:srgbClr>
                  </a:outerShdw>
                </a:effectLst>
              </a:defRPr>
            </a:lvl1pPr>
          </a:lstStyle>
          <a:p>
            <a:pPr marL="38100">
              <a:lnSpc>
                <a:spcPct val="100000"/>
              </a:lnSpc>
              <a:spcBef>
                <a:spcPts val="15"/>
              </a:spcBef>
            </a:pPr>
            <a:fld id="{81D60167-4931-47E6-BA6A-407CBD079E47}" type="slidenum">
              <a:rPr lang="en-US" spc="-5" smtClean="0"/>
              <a:t>‹#›</a:t>
            </a:fld>
            <a:endParaRPr lang="en-US" spc="-5" dirty="0"/>
          </a:p>
        </p:txBody>
      </p:sp>
      <p:sp>
        <p:nvSpPr>
          <p:cNvPr id="4" name="Footer Placeholder 3"/>
          <p:cNvSpPr>
            <a:spLocks noGrp="1"/>
          </p:cNvSpPr>
          <p:nvPr>
            <p:ph type="ftr" sz="quarter" idx="11"/>
          </p:nvPr>
        </p:nvSpPr>
        <p:spPr/>
        <p:txBody>
          <a:bodyPr/>
          <a:lstStyle/>
          <a:p>
            <a:pPr marL="12700">
              <a:lnSpc>
                <a:spcPts val="2755"/>
              </a:lnSpc>
            </a:pPr>
            <a:r>
              <a:rPr lang="en-US"/>
              <a:t>Water</a:t>
            </a:r>
            <a:r>
              <a:rPr lang="en-US" spc="-100"/>
              <a:t> </a:t>
            </a:r>
            <a:r>
              <a:rPr lang="en-US" spc="-10"/>
              <a:t>Quality</a:t>
            </a:r>
            <a:endParaRPr lang="en-US" spc="-10"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33865712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76672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3731143679"/>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539486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715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583680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pPr marL="12700">
              <a:lnSpc>
                <a:spcPts val="1670"/>
              </a:lnSpc>
            </a:pPr>
            <a:r>
              <a:rPr lang="en-US"/>
              <a:t>Engineer</a:t>
            </a:r>
            <a:r>
              <a:rPr lang="en-US" spc="-165"/>
              <a:t> </a:t>
            </a:r>
            <a:r>
              <a:rPr lang="en-US"/>
              <a:t>Research</a:t>
            </a:r>
            <a:r>
              <a:rPr lang="en-US" spc="-185"/>
              <a:t> </a:t>
            </a:r>
            <a:r>
              <a:rPr lang="en-US"/>
              <a:t>and</a:t>
            </a:r>
            <a:r>
              <a:rPr lang="en-US" spc="75"/>
              <a:t> </a:t>
            </a:r>
            <a:r>
              <a:rPr lang="en-US"/>
              <a:t>Development</a:t>
            </a:r>
            <a:r>
              <a:rPr lang="en-US" spc="-155"/>
              <a:t> </a:t>
            </a:r>
            <a:r>
              <a:rPr lang="en-US" spc="-10"/>
              <a:t>Center</a:t>
            </a:r>
          </a:p>
          <a:p>
            <a:pPr marL="297180">
              <a:lnSpc>
                <a:spcPct val="100000"/>
              </a:lnSpc>
              <a:spcBef>
                <a:spcPts val="735"/>
              </a:spcBef>
            </a:pPr>
            <a:r>
              <a:rPr lang="en-US" sz="950" b="1" spc="-10">
                <a:solidFill>
                  <a:srgbClr val="757575"/>
                </a:solidFill>
                <a:latin typeface="Arial"/>
                <a:cs typeface="Arial"/>
              </a:rPr>
              <a:t>//CUI//</a:t>
            </a:r>
            <a:endParaRPr lang="en-US" sz="950">
              <a:latin typeface="Arial"/>
              <a:cs typeface="Arial"/>
            </a:endParaRPr>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pPr marL="12700">
              <a:lnSpc>
                <a:spcPts val="2755"/>
              </a:lnSpc>
            </a:pPr>
            <a:r>
              <a:rPr lang="en-US"/>
              <a:t>Water</a:t>
            </a:r>
            <a:r>
              <a:rPr lang="en-US" spc="-100"/>
              <a:t> </a:t>
            </a:r>
            <a:r>
              <a:rPr lang="en-US" spc="-10"/>
              <a:t>Quality</a:t>
            </a:r>
            <a:endParaRPr lang="en-US" spc="-10" dirty="0"/>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pPr marL="38100">
              <a:lnSpc>
                <a:spcPct val="100000"/>
              </a:lnSpc>
              <a:spcBef>
                <a:spcPts val="1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3954449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400" b="0" i="0">
                <a:solidFill>
                  <a:schemeClr val="tx1"/>
                </a:solidFill>
                <a:latin typeface="Arial"/>
                <a:cs typeface="Arial"/>
              </a:defRPr>
            </a:lvl1pPr>
          </a:lstStyle>
          <a:p>
            <a:pPr marL="12700">
              <a:lnSpc>
                <a:spcPts val="2755"/>
              </a:lnSpc>
            </a:pPr>
            <a:r>
              <a:rPr dirty="0"/>
              <a:t>Water</a:t>
            </a:r>
            <a:r>
              <a:rPr spc="-100" dirty="0"/>
              <a:t> </a:t>
            </a:r>
            <a:r>
              <a:rPr spc="-10" dirty="0"/>
              <a:t>Quality</a:t>
            </a:r>
          </a:p>
        </p:txBody>
      </p:sp>
      <p:sp>
        <p:nvSpPr>
          <p:cNvPr id="4" name="Holder 4"/>
          <p:cNvSpPr>
            <a:spLocks noGrp="1"/>
          </p:cNvSpPr>
          <p:nvPr>
            <p:ph type="dt" sz="half" idx="6"/>
          </p:nvPr>
        </p:nvSpPr>
        <p:spPr/>
        <p:txBody>
          <a:bodyPr lIns="0" tIns="0" rIns="0" bIns="0"/>
          <a:lstStyle>
            <a:lvl1pPr>
              <a:defRPr sz="1400" b="0" i="0">
                <a:solidFill>
                  <a:schemeClr val="tx1"/>
                </a:solidFill>
                <a:latin typeface="Arial"/>
                <a:cs typeface="Arial"/>
              </a:defRPr>
            </a:lvl1pPr>
          </a:lstStyle>
          <a:p>
            <a:pPr marL="12700">
              <a:lnSpc>
                <a:spcPts val="1670"/>
              </a:lnSpc>
            </a:pPr>
            <a:r>
              <a:rPr dirty="0"/>
              <a:t>Engineer</a:t>
            </a:r>
            <a:r>
              <a:rPr spc="-165" dirty="0"/>
              <a:t> </a:t>
            </a:r>
            <a:r>
              <a:rPr dirty="0"/>
              <a:t>Research</a:t>
            </a:r>
            <a:r>
              <a:rPr spc="-185" dirty="0"/>
              <a:t> </a:t>
            </a:r>
            <a:r>
              <a:rPr dirty="0"/>
              <a:t>and</a:t>
            </a:r>
            <a:r>
              <a:rPr spc="75" dirty="0"/>
              <a:t> </a:t>
            </a:r>
            <a:r>
              <a:rPr dirty="0"/>
              <a:t>Development</a:t>
            </a:r>
            <a:r>
              <a:rPr spc="-155" dirty="0"/>
              <a:t> </a:t>
            </a:r>
            <a:r>
              <a:rPr spc="-10" dirty="0"/>
              <a:t>Center</a:t>
            </a:r>
          </a:p>
          <a:p>
            <a:pPr marL="297180">
              <a:lnSpc>
                <a:spcPct val="100000"/>
              </a:lnSpc>
              <a:spcBef>
                <a:spcPts val="735"/>
              </a:spcBef>
            </a:pPr>
            <a:r>
              <a:rPr sz="950" b="1" spc="-10" dirty="0">
                <a:solidFill>
                  <a:srgbClr val="757575"/>
                </a:solidFill>
                <a:latin typeface="Arial"/>
                <a:cs typeface="Arial"/>
              </a:rPr>
              <a:t>//CUI//</a:t>
            </a:r>
            <a:endParaRPr sz="950">
              <a:latin typeface="Arial"/>
              <a:cs typeface="Arial"/>
            </a:endParaRPr>
          </a:p>
        </p:txBody>
      </p:sp>
      <p:sp>
        <p:nvSpPr>
          <p:cNvPr id="5" name="Holder 5"/>
          <p:cNvSpPr>
            <a:spLocks noGrp="1"/>
          </p:cNvSpPr>
          <p:nvPr>
            <p:ph type="sldNum" sz="quarter" idx="7"/>
          </p:nvPr>
        </p:nvSpPr>
        <p:spPr/>
        <p:txBody>
          <a:bodyPr lIns="0" tIns="0" rIns="0" bIns="0"/>
          <a:lstStyle>
            <a:lvl1pPr>
              <a:defRPr sz="900" b="0" i="0">
                <a:solidFill>
                  <a:srgbClr val="585858"/>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extLst>
      <p:ext uri="{BB962C8B-B14F-4D97-AF65-F5344CB8AC3E}">
        <p14:creationId xmlns:p14="http://schemas.microsoft.com/office/powerpoint/2010/main" val="1741837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660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268885235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424898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pPr marL="12700">
              <a:lnSpc>
                <a:spcPts val="1670"/>
              </a:lnSpc>
            </a:pPr>
            <a:r>
              <a:rPr lang="en-US"/>
              <a:t>Engineer</a:t>
            </a:r>
            <a:r>
              <a:rPr lang="en-US" spc="-165"/>
              <a:t> </a:t>
            </a:r>
            <a:r>
              <a:rPr lang="en-US"/>
              <a:t>Research</a:t>
            </a:r>
            <a:r>
              <a:rPr lang="en-US" spc="-185"/>
              <a:t> </a:t>
            </a:r>
            <a:r>
              <a:rPr lang="en-US"/>
              <a:t>and</a:t>
            </a:r>
            <a:r>
              <a:rPr lang="en-US" spc="75"/>
              <a:t> </a:t>
            </a:r>
            <a:r>
              <a:rPr lang="en-US"/>
              <a:t>Development</a:t>
            </a:r>
            <a:r>
              <a:rPr lang="en-US" spc="-155"/>
              <a:t> </a:t>
            </a:r>
            <a:r>
              <a:rPr lang="en-US" spc="-10"/>
              <a:t>Center</a:t>
            </a:r>
          </a:p>
          <a:p>
            <a:pPr marL="297180">
              <a:lnSpc>
                <a:spcPct val="100000"/>
              </a:lnSpc>
              <a:spcBef>
                <a:spcPts val="735"/>
              </a:spcBef>
            </a:pPr>
            <a:r>
              <a:rPr lang="en-US" sz="950" b="1" spc="-10">
                <a:solidFill>
                  <a:srgbClr val="757575"/>
                </a:solidFill>
                <a:latin typeface="Arial"/>
                <a:cs typeface="Arial"/>
              </a:rPr>
              <a:t>//CUI//</a:t>
            </a:r>
            <a:endParaRPr lang="en-US" sz="950">
              <a:latin typeface="Arial"/>
              <a:cs typeface="Arial"/>
            </a:endParaRPr>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pPr marL="12700">
              <a:lnSpc>
                <a:spcPts val="2755"/>
              </a:lnSpc>
            </a:pPr>
            <a:r>
              <a:rPr lang="en-US"/>
              <a:t>Water</a:t>
            </a:r>
            <a:r>
              <a:rPr lang="en-US" spc="-100"/>
              <a:t> </a:t>
            </a:r>
            <a:r>
              <a:rPr lang="en-US" spc="-10"/>
              <a:t>Quality</a:t>
            </a:r>
            <a:endParaRPr lang="en-US" spc="-10" dirty="0"/>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pPr marL="38100">
              <a:lnSpc>
                <a:spcPct val="100000"/>
              </a:lnSpc>
              <a:spcBef>
                <a:spcPts val="1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26678506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42687141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3777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733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987404"/>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677026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3007495734"/>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742786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89845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133800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77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400" b="0" i="0">
                <a:solidFill>
                  <a:schemeClr val="tx1"/>
                </a:solidFill>
                <a:latin typeface="Arial"/>
                <a:cs typeface="Arial"/>
              </a:defRPr>
            </a:lvl1pPr>
          </a:lstStyle>
          <a:p>
            <a:pPr marL="12700">
              <a:lnSpc>
                <a:spcPts val="2755"/>
              </a:lnSpc>
            </a:pPr>
            <a:r>
              <a:rPr dirty="0"/>
              <a:t>Water</a:t>
            </a:r>
            <a:r>
              <a:rPr spc="-100" dirty="0"/>
              <a:t> </a:t>
            </a:r>
            <a:r>
              <a:rPr spc="-10" dirty="0"/>
              <a:t>Quality</a:t>
            </a:r>
          </a:p>
        </p:txBody>
      </p:sp>
      <p:sp>
        <p:nvSpPr>
          <p:cNvPr id="3" name="Holder 3"/>
          <p:cNvSpPr>
            <a:spLocks noGrp="1"/>
          </p:cNvSpPr>
          <p:nvPr>
            <p:ph type="dt" sz="half" idx="6"/>
          </p:nvPr>
        </p:nvSpPr>
        <p:spPr/>
        <p:txBody>
          <a:bodyPr lIns="0" tIns="0" rIns="0" bIns="0"/>
          <a:lstStyle>
            <a:lvl1pPr>
              <a:defRPr sz="1400" b="0" i="0">
                <a:solidFill>
                  <a:schemeClr val="tx1"/>
                </a:solidFill>
                <a:latin typeface="Arial"/>
                <a:cs typeface="Arial"/>
              </a:defRPr>
            </a:lvl1pPr>
          </a:lstStyle>
          <a:p>
            <a:pPr marL="12700">
              <a:lnSpc>
                <a:spcPts val="1670"/>
              </a:lnSpc>
            </a:pPr>
            <a:r>
              <a:rPr dirty="0"/>
              <a:t>Engineer</a:t>
            </a:r>
            <a:r>
              <a:rPr spc="-165" dirty="0"/>
              <a:t> </a:t>
            </a:r>
            <a:r>
              <a:rPr dirty="0"/>
              <a:t>Research</a:t>
            </a:r>
            <a:r>
              <a:rPr spc="-185" dirty="0"/>
              <a:t> </a:t>
            </a:r>
            <a:r>
              <a:rPr dirty="0"/>
              <a:t>and</a:t>
            </a:r>
            <a:r>
              <a:rPr spc="75" dirty="0"/>
              <a:t> </a:t>
            </a:r>
            <a:r>
              <a:rPr dirty="0"/>
              <a:t>Development</a:t>
            </a:r>
            <a:r>
              <a:rPr spc="-155" dirty="0"/>
              <a:t> </a:t>
            </a:r>
            <a:r>
              <a:rPr spc="-10" dirty="0"/>
              <a:t>Center</a:t>
            </a:r>
          </a:p>
          <a:p>
            <a:pPr marL="297180">
              <a:lnSpc>
                <a:spcPct val="100000"/>
              </a:lnSpc>
              <a:spcBef>
                <a:spcPts val="735"/>
              </a:spcBef>
            </a:pPr>
            <a:r>
              <a:rPr sz="950" b="1" spc="-10" dirty="0">
                <a:solidFill>
                  <a:srgbClr val="757575"/>
                </a:solidFill>
                <a:latin typeface="Arial"/>
                <a:cs typeface="Arial"/>
              </a:rPr>
              <a:t>//CUI//</a:t>
            </a:r>
            <a:endParaRPr sz="950">
              <a:latin typeface="Arial"/>
              <a:cs typeface="Arial"/>
            </a:endParaRPr>
          </a:p>
        </p:txBody>
      </p:sp>
      <p:sp>
        <p:nvSpPr>
          <p:cNvPr id="4" name="Holder 4"/>
          <p:cNvSpPr>
            <a:spLocks noGrp="1"/>
          </p:cNvSpPr>
          <p:nvPr>
            <p:ph type="sldNum" sz="quarter" idx="7"/>
          </p:nvPr>
        </p:nvSpPr>
        <p:spPr/>
        <p:txBody>
          <a:bodyPr lIns="0" tIns="0" rIns="0" bIns="0"/>
          <a:lstStyle>
            <a:lvl1pPr>
              <a:defRPr sz="900" b="0" i="0">
                <a:solidFill>
                  <a:srgbClr val="585858"/>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extLst>
      <p:ext uri="{BB962C8B-B14F-4D97-AF65-F5344CB8AC3E}">
        <p14:creationId xmlns:p14="http://schemas.microsoft.com/office/powerpoint/2010/main" val="3082830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92946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400" b="0" i="0">
                <a:solidFill>
                  <a:schemeClr val="tx1"/>
                </a:solidFill>
                <a:latin typeface="Arial"/>
                <a:cs typeface="Arial"/>
              </a:defRPr>
            </a:lvl1pPr>
          </a:lstStyle>
          <a:p>
            <a:pPr marL="12700">
              <a:lnSpc>
                <a:spcPts val="2755"/>
              </a:lnSpc>
            </a:pPr>
            <a:r>
              <a:rPr dirty="0"/>
              <a:t>Water</a:t>
            </a:r>
            <a:r>
              <a:rPr spc="-100" dirty="0"/>
              <a:t> </a:t>
            </a:r>
            <a:r>
              <a:rPr spc="-10" dirty="0"/>
              <a:t>Quality</a:t>
            </a:r>
          </a:p>
        </p:txBody>
      </p:sp>
      <p:sp>
        <p:nvSpPr>
          <p:cNvPr id="4" name="Holder 4"/>
          <p:cNvSpPr>
            <a:spLocks noGrp="1"/>
          </p:cNvSpPr>
          <p:nvPr>
            <p:ph type="dt" sz="half" idx="6"/>
          </p:nvPr>
        </p:nvSpPr>
        <p:spPr/>
        <p:txBody>
          <a:bodyPr lIns="0" tIns="0" rIns="0" bIns="0"/>
          <a:lstStyle>
            <a:lvl1pPr>
              <a:defRPr sz="1400" b="0" i="0">
                <a:solidFill>
                  <a:schemeClr val="tx1"/>
                </a:solidFill>
                <a:latin typeface="Arial"/>
                <a:cs typeface="Arial"/>
              </a:defRPr>
            </a:lvl1pPr>
          </a:lstStyle>
          <a:p>
            <a:pPr marL="12700">
              <a:lnSpc>
                <a:spcPts val="1670"/>
              </a:lnSpc>
            </a:pPr>
            <a:r>
              <a:rPr dirty="0"/>
              <a:t>Engineer</a:t>
            </a:r>
            <a:r>
              <a:rPr spc="-165" dirty="0"/>
              <a:t> </a:t>
            </a:r>
            <a:r>
              <a:rPr dirty="0"/>
              <a:t>Research</a:t>
            </a:r>
            <a:r>
              <a:rPr spc="-185" dirty="0"/>
              <a:t> </a:t>
            </a:r>
            <a:r>
              <a:rPr dirty="0"/>
              <a:t>and</a:t>
            </a:r>
            <a:r>
              <a:rPr spc="75" dirty="0"/>
              <a:t> </a:t>
            </a:r>
            <a:r>
              <a:rPr dirty="0"/>
              <a:t>Development</a:t>
            </a:r>
            <a:r>
              <a:rPr spc="-155" dirty="0"/>
              <a:t> </a:t>
            </a:r>
            <a:r>
              <a:rPr spc="-10" dirty="0"/>
              <a:t>Center</a:t>
            </a:r>
          </a:p>
          <a:p>
            <a:pPr marL="297180">
              <a:lnSpc>
                <a:spcPct val="100000"/>
              </a:lnSpc>
              <a:spcBef>
                <a:spcPts val="735"/>
              </a:spcBef>
            </a:pPr>
            <a:r>
              <a:rPr sz="950" b="1" spc="-10" dirty="0">
                <a:solidFill>
                  <a:srgbClr val="757575"/>
                </a:solidFill>
                <a:latin typeface="Arial"/>
                <a:cs typeface="Arial"/>
              </a:rPr>
              <a:t>//CUI//</a:t>
            </a:r>
            <a:endParaRPr sz="950">
              <a:latin typeface="Arial"/>
              <a:cs typeface="Arial"/>
            </a:endParaRPr>
          </a:p>
        </p:txBody>
      </p:sp>
      <p:sp>
        <p:nvSpPr>
          <p:cNvPr id="5" name="Holder 5"/>
          <p:cNvSpPr>
            <a:spLocks noGrp="1"/>
          </p:cNvSpPr>
          <p:nvPr>
            <p:ph type="sldNum" sz="quarter" idx="7"/>
          </p:nvPr>
        </p:nvSpPr>
        <p:spPr/>
        <p:txBody>
          <a:bodyPr lIns="0" tIns="0" rIns="0" bIns="0"/>
          <a:lstStyle>
            <a:lvl1pPr>
              <a:defRPr sz="900" b="0" i="0">
                <a:solidFill>
                  <a:srgbClr val="585858"/>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extLst>
      <p:ext uri="{BB962C8B-B14F-4D97-AF65-F5344CB8AC3E}">
        <p14:creationId xmlns:p14="http://schemas.microsoft.com/office/powerpoint/2010/main" val="188945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194795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289536770"/>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808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216459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24114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6.png"/><Relationship Id="rId4" Type="http://schemas.openxmlformats.org/officeDocument/2006/relationships/slideLayout" Target="../slideLayouts/slideLayout13.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6.png"/><Relationship Id="rId4" Type="http://schemas.openxmlformats.org/officeDocument/2006/relationships/slideLayout" Target="../slideLayouts/slideLayout20.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p:nvPicPr>
        <p:blipFill rotWithShape="1">
          <a:blip r:embed="rId7"/>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p:nvPicPr>
        <p:blipFill>
          <a:blip r:embed="rId8"/>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p:nvPicPr>
        <p:blipFill>
          <a:blip r:embed="rId9"/>
          <a:stretch>
            <a:fillRect/>
          </a:stretch>
        </p:blipFill>
        <p:spPr>
          <a:xfrm>
            <a:off x="0" y="0"/>
            <a:ext cx="12192000" cy="6858000"/>
          </a:xfrm>
          <a:prstGeom prst="rect">
            <a:avLst/>
          </a:prstGeom>
        </p:spPr>
      </p:pic>
      <p:sp>
        <p:nvSpPr>
          <p:cNvPr id="20" name="Footer Placeholder 19"/>
          <p:cNvSpPr>
            <a:spLocks noGrp="1"/>
          </p:cNvSpPr>
          <p:nvPr>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pPr marL="12700">
              <a:lnSpc>
                <a:spcPts val="2755"/>
              </a:lnSpc>
            </a:pPr>
            <a:r>
              <a:rPr lang="en-US"/>
              <a:t>Water</a:t>
            </a:r>
            <a:r>
              <a:rPr lang="en-US" spc="-100"/>
              <a:t> </a:t>
            </a:r>
            <a:r>
              <a:rPr lang="en-US" spc="-10"/>
              <a:t>Quality</a:t>
            </a:r>
            <a:endParaRPr lang="en-US" spc="-10" dirty="0"/>
          </a:p>
        </p:txBody>
      </p:sp>
      <p:sp>
        <p:nvSpPr>
          <p:cNvPr id="41" name="Title Placeholder 17"/>
          <p:cNvSpPr>
            <a:spLocks noGrp="1"/>
          </p:cNvSpPr>
          <p:nvPr>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pPr marL="38100">
              <a:lnSpc>
                <a:spcPct val="100000"/>
              </a:lnSpc>
              <a:spcBef>
                <a:spcPts val="15"/>
              </a:spcBef>
            </a:pPr>
            <a:fld id="{81D60167-4931-47E6-BA6A-407CBD079E47}" type="slidenum">
              <a:rPr lang="en-US" spc="-5" smtClean="0"/>
              <a:t>‹#›</a:t>
            </a:fld>
            <a:endParaRPr lang="en-US" spc="-5" dirty="0"/>
          </a:p>
        </p:txBody>
      </p:sp>
      <p:cxnSp>
        <p:nvCxnSpPr>
          <p:cNvPr id="18" name="Straight Connector 17">
            <a:extLst>
              <a:ext uri="{FF2B5EF4-FFF2-40B4-BE49-F238E27FC236}">
                <a16:creationId xmlns:a16="http://schemas.microsoft.com/office/drawing/2014/main" id="{3D665B91-8567-DD4A-BD2E-E719F20E35F0}"/>
              </a:ext>
            </a:extLst>
          </p:cNvPr>
          <p:cNvCxnSpPr/>
          <p:nvPr/>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38888551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5ACBF0"/>
          </p15:clr>
        </p15:guide>
        <p15:guide id="2" pos="614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15547346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11" name="Rounded Rectangle 10"/>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358845418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99" r:id="rId6"/>
    <p:sldLayoutId id="2147483701"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180409206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162089169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15.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microsoft.com/office/2007/relationships/hdphoto" Target="../media/hdphoto1.wdp"/><Relationship Id="rId4" Type="http://schemas.openxmlformats.org/officeDocument/2006/relationships/image" Target="../media/image9.jpg"/><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7153275" y="3086100"/>
              <a:ext cx="2143125" cy="2438400"/>
            </a:xfrm>
            <a:prstGeom prst="rect">
              <a:avLst/>
            </a:prstGeom>
          </p:spPr>
        </p:pic>
        <p:sp>
          <p:nvSpPr>
            <p:cNvPr id="4" name="object 4"/>
            <p:cNvSpPr/>
            <p:nvPr/>
          </p:nvSpPr>
          <p:spPr>
            <a:xfrm>
              <a:off x="7143750" y="3076575"/>
              <a:ext cx="2162175" cy="2457450"/>
            </a:xfrm>
            <a:custGeom>
              <a:avLst/>
              <a:gdLst/>
              <a:ahLst/>
              <a:cxnLst/>
              <a:rect l="l" t="t" r="r" b="b"/>
              <a:pathLst>
                <a:path w="2162175" h="2457450">
                  <a:moveTo>
                    <a:pt x="0" y="2457450"/>
                  </a:moveTo>
                  <a:lnTo>
                    <a:pt x="2162175" y="2457450"/>
                  </a:lnTo>
                  <a:lnTo>
                    <a:pt x="2162175" y="0"/>
                  </a:lnTo>
                  <a:lnTo>
                    <a:pt x="0" y="0"/>
                  </a:lnTo>
                  <a:lnTo>
                    <a:pt x="0" y="2457450"/>
                  </a:lnTo>
                  <a:close/>
                </a:path>
              </a:pathLst>
            </a:custGeom>
            <a:ln w="1905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9296400" y="3086100"/>
              <a:ext cx="2438400" cy="2438400"/>
            </a:xfrm>
            <a:prstGeom prst="rect">
              <a:avLst/>
            </a:prstGeom>
          </p:spPr>
        </p:pic>
        <p:sp>
          <p:nvSpPr>
            <p:cNvPr id="6" name="object 6"/>
            <p:cNvSpPr/>
            <p:nvPr/>
          </p:nvSpPr>
          <p:spPr>
            <a:xfrm>
              <a:off x="9286875" y="3076575"/>
              <a:ext cx="2457450" cy="2457450"/>
            </a:xfrm>
            <a:custGeom>
              <a:avLst/>
              <a:gdLst/>
              <a:ahLst/>
              <a:cxnLst/>
              <a:rect l="l" t="t" r="r" b="b"/>
              <a:pathLst>
                <a:path w="2457450" h="2457450">
                  <a:moveTo>
                    <a:pt x="0" y="2457450"/>
                  </a:moveTo>
                  <a:lnTo>
                    <a:pt x="2457450" y="2457450"/>
                  </a:lnTo>
                  <a:lnTo>
                    <a:pt x="2457450" y="0"/>
                  </a:lnTo>
                  <a:lnTo>
                    <a:pt x="0" y="0"/>
                  </a:lnTo>
                  <a:lnTo>
                    <a:pt x="0" y="2457450"/>
                  </a:lnTo>
                  <a:close/>
                </a:path>
              </a:pathLst>
            </a:custGeom>
            <a:ln w="1905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7153275" y="514350"/>
              <a:ext cx="4581525" cy="2562225"/>
            </a:xfrm>
            <a:prstGeom prst="rect">
              <a:avLst/>
            </a:prstGeom>
          </p:spPr>
        </p:pic>
        <p:sp>
          <p:nvSpPr>
            <p:cNvPr id="8" name="object 8"/>
            <p:cNvSpPr/>
            <p:nvPr/>
          </p:nvSpPr>
          <p:spPr>
            <a:xfrm>
              <a:off x="7143750" y="504825"/>
              <a:ext cx="4600575" cy="2581275"/>
            </a:xfrm>
            <a:custGeom>
              <a:avLst/>
              <a:gdLst/>
              <a:ahLst/>
              <a:cxnLst/>
              <a:rect l="l" t="t" r="r" b="b"/>
              <a:pathLst>
                <a:path w="4600575" h="2581275">
                  <a:moveTo>
                    <a:pt x="0" y="2581275"/>
                  </a:moveTo>
                  <a:lnTo>
                    <a:pt x="4600575" y="2581275"/>
                  </a:lnTo>
                  <a:lnTo>
                    <a:pt x="4600575" y="0"/>
                  </a:lnTo>
                  <a:lnTo>
                    <a:pt x="0" y="0"/>
                  </a:lnTo>
                  <a:lnTo>
                    <a:pt x="0" y="2581275"/>
                  </a:lnTo>
                  <a:close/>
                </a:path>
              </a:pathLst>
            </a:custGeom>
            <a:ln w="19050">
              <a:solidFill>
                <a:srgbClr val="000000"/>
              </a:solidFill>
            </a:ln>
          </p:spPr>
          <p:txBody>
            <a:bodyPr wrap="square" lIns="0" tIns="0" rIns="0" bIns="0" rtlCol="0"/>
            <a:lstStyle/>
            <a:p>
              <a:endParaRPr/>
            </a:p>
          </p:txBody>
        </p:sp>
        <p:pic>
          <p:nvPicPr>
            <p:cNvPr id="9" name="object 9"/>
            <p:cNvPicPr/>
            <p:nvPr/>
          </p:nvPicPr>
          <p:blipFill>
            <a:blip r:embed="rId5" cstate="print"/>
            <a:stretch>
              <a:fillRect/>
            </a:stretch>
          </p:blipFill>
          <p:spPr>
            <a:xfrm>
              <a:off x="0" y="0"/>
              <a:ext cx="12192000" cy="6857999"/>
            </a:xfrm>
            <a:prstGeom prst="rect">
              <a:avLst/>
            </a:prstGeom>
          </p:spPr>
        </p:pic>
        <p:sp>
          <p:nvSpPr>
            <p:cNvPr id="10" name="object 10"/>
            <p:cNvSpPr/>
            <p:nvPr/>
          </p:nvSpPr>
          <p:spPr>
            <a:xfrm>
              <a:off x="1476375" y="6372225"/>
              <a:ext cx="10207625" cy="0"/>
            </a:xfrm>
            <a:custGeom>
              <a:avLst/>
              <a:gdLst/>
              <a:ahLst/>
              <a:cxnLst/>
              <a:rect l="l" t="t" r="r" b="b"/>
              <a:pathLst>
                <a:path w="10207625">
                  <a:moveTo>
                    <a:pt x="10207371" y="0"/>
                  </a:moveTo>
                  <a:lnTo>
                    <a:pt x="0" y="0"/>
                  </a:lnTo>
                </a:path>
              </a:pathLst>
            </a:custGeom>
            <a:ln w="19050">
              <a:solidFill>
                <a:srgbClr val="000000"/>
              </a:solidFill>
            </a:ln>
          </p:spPr>
          <p:txBody>
            <a:bodyPr wrap="square" lIns="0" tIns="0" rIns="0" bIns="0" rtlCol="0"/>
            <a:lstStyle/>
            <a:p>
              <a:endParaRPr/>
            </a:p>
          </p:txBody>
        </p:sp>
      </p:grpSp>
      <p:sp>
        <p:nvSpPr>
          <p:cNvPr id="11" name="object 11"/>
          <p:cNvSpPr txBox="1"/>
          <p:nvPr/>
        </p:nvSpPr>
        <p:spPr>
          <a:xfrm>
            <a:off x="9559035" y="6483984"/>
            <a:ext cx="2161540" cy="174625"/>
          </a:xfrm>
          <a:prstGeom prst="rect">
            <a:avLst/>
          </a:prstGeom>
        </p:spPr>
        <p:txBody>
          <a:bodyPr vert="horz" wrap="square" lIns="0" tIns="15875" rIns="0" bIns="0" rtlCol="0">
            <a:spAutoFit/>
          </a:bodyPr>
          <a:lstStyle/>
          <a:p>
            <a:pPr marL="12700">
              <a:lnSpc>
                <a:spcPct val="100000"/>
              </a:lnSpc>
              <a:spcBef>
                <a:spcPts val="125"/>
              </a:spcBef>
            </a:pPr>
            <a:r>
              <a:rPr sz="950" i="1" dirty="0">
                <a:latin typeface="Arial"/>
                <a:cs typeface="Arial"/>
              </a:rPr>
              <a:t>DISCOVER</a:t>
            </a:r>
            <a:r>
              <a:rPr sz="950" i="1" spc="425" dirty="0">
                <a:latin typeface="Arial"/>
                <a:cs typeface="Arial"/>
              </a:rPr>
              <a:t> </a:t>
            </a:r>
            <a:r>
              <a:rPr sz="950" i="1" dirty="0">
                <a:latin typeface="Arial"/>
                <a:cs typeface="Arial"/>
              </a:rPr>
              <a:t>|</a:t>
            </a:r>
            <a:r>
              <a:rPr sz="950" i="1" spc="345" dirty="0">
                <a:latin typeface="Arial"/>
                <a:cs typeface="Arial"/>
              </a:rPr>
              <a:t> </a:t>
            </a:r>
            <a:r>
              <a:rPr sz="950" i="1" dirty="0">
                <a:latin typeface="Arial"/>
                <a:cs typeface="Arial"/>
              </a:rPr>
              <a:t>DEVELOP</a:t>
            </a:r>
            <a:r>
              <a:rPr sz="950" i="1" spc="400" dirty="0">
                <a:latin typeface="Arial"/>
                <a:cs typeface="Arial"/>
              </a:rPr>
              <a:t> </a:t>
            </a:r>
            <a:r>
              <a:rPr sz="950" i="1" dirty="0">
                <a:latin typeface="Arial"/>
                <a:cs typeface="Arial"/>
              </a:rPr>
              <a:t>|</a:t>
            </a:r>
            <a:r>
              <a:rPr sz="950" i="1" spc="265" dirty="0">
                <a:latin typeface="Arial"/>
                <a:cs typeface="Arial"/>
              </a:rPr>
              <a:t> </a:t>
            </a:r>
            <a:r>
              <a:rPr sz="950" i="1" spc="-10" dirty="0">
                <a:latin typeface="Arial"/>
                <a:cs typeface="Arial"/>
              </a:rPr>
              <a:t>DELIVER</a:t>
            </a:r>
            <a:endParaRPr sz="950">
              <a:latin typeface="Arial"/>
              <a:cs typeface="Arial"/>
            </a:endParaRPr>
          </a:p>
        </p:txBody>
      </p:sp>
      <p:sp>
        <p:nvSpPr>
          <p:cNvPr id="12" name="object 12"/>
          <p:cNvSpPr txBox="1">
            <a:spLocks noGrp="1"/>
          </p:cNvSpPr>
          <p:nvPr>
            <p:ph type="title"/>
          </p:nvPr>
        </p:nvSpPr>
        <p:spPr>
          <a:xfrm>
            <a:off x="688974" y="1711458"/>
            <a:ext cx="6097525" cy="498342"/>
          </a:xfrm>
          <a:prstGeom prst="rect">
            <a:avLst/>
          </a:prstGeom>
        </p:spPr>
        <p:txBody>
          <a:bodyPr vert="horz" wrap="square" lIns="0" tIns="12700" rIns="0" bIns="0" rtlCol="0">
            <a:spAutoFit/>
          </a:bodyPr>
          <a:lstStyle/>
          <a:p>
            <a:pPr marL="12700">
              <a:lnSpc>
                <a:spcPct val="150000"/>
              </a:lnSpc>
              <a:spcBef>
                <a:spcPts val="100"/>
              </a:spcBef>
            </a:pPr>
            <a:r>
              <a:rPr lang="en-US" sz="2400" spc="-50" dirty="0">
                <a:solidFill>
                  <a:srgbClr val="FFFFFF"/>
                </a:solidFill>
              </a:rPr>
              <a:t>WATER</a:t>
            </a:r>
            <a:r>
              <a:rPr lang="en-US" sz="2400" spc="-120" dirty="0">
                <a:solidFill>
                  <a:srgbClr val="FFFFFF"/>
                </a:solidFill>
              </a:rPr>
              <a:t> </a:t>
            </a:r>
            <a:r>
              <a:rPr lang="en-US" sz="2400" dirty="0">
                <a:solidFill>
                  <a:srgbClr val="FFFFFF"/>
                </a:solidFill>
              </a:rPr>
              <a:t>QUALITY</a:t>
            </a:r>
            <a:r>
              <a:rPr lang="en-US" sz="2400" spc="70" dirty="0">
                <a:solidFill>
                  <a:srgbClr val="FFFFFF"/>
                </a:solidFill>
              </a:rPr>
              <a:t> </a:t>
            </a:r>
            <a:r>
              <a:rPr lang="en-US" sz="2400" spc="-10" dirty="0">
                <a:solidFill>
                  <a:srgbClr val="FFFFFF"/>
                </a:solidFill>
              </a:rPr>
              <a:t>MODELING</a:t>
            </a:r>
            <a:endParaRPr spc="-10" dirty="0">
              <a:solidFill>
                <a:srgbClr val="FFFFFF"/>
              </a:solidFill>
            </a:endParaRPr>
          </a:p>
        </p:txBody>
      </p:sp>
      <p:sp>
        <p:nvSpPr>
          <p:cNvPr id="13" name="object 13"/>
          <p:cNvSpPr txBox="1"/>
          <p:nvPr/>
        </p:nvSpPr>
        <p:spPr>
          <a:xfrm>
            <a:off x="688975" y="2895600"/>
            <a:ext cx="6037580" cy="2520562"/>
          </a:xfrm>
          <a:prstGeom prst="rect">
            <a:avLst/>
          </a:prstGeom>
        </p:spPr>
        <p:txBody>
          <a:bodyPr vert="horz" wrap="square" lIns="0" tIns="90805" rIns="0" bIns="0" rtlCol="0">
            <a:spAutoFit/>
          </a:bodyPr>
          <a:lstStyle/>
          <a:p>
            <a:pPr marL="12700">
              <a:lnSpc>
                <a:spcPct val="100000"/>
              </a:lnSpc>
              <a:spcBef>
                <a:spcPts val="715"/>
              </a:spcBef>
            </a:pPr>
            <a:r>
              <a:rPr lang="en-US" sz="1800" b="1" dirty="0">
                <a:solidFill>
                  <a:srgbClr val="FFFFFF"/>
                </a:solidFill>
                <a:latin typeface="Arial"/>
                <a:cs typeface="Arial"/>
              </a:rPr>
              <a:t>Todd Steissberg</a:t>
            </a:r>
            <a:endParaRPr sz="1800" dirty="0">
              <a:latin typeface="Arial"/>
              <a:cs typeface="Arial"/>
            </a:endParaRPr>
          </a:p>
          <a:p>
            <a:pPr marL="12700" marR="5080">
              <a:lnSpc>
                <a:spcPts val="1950"/>
              </a:lnSpc>
              <a:spcBef>
                <a:spcPts val="855"/>
              </a:spcBef>
            </a:pPr>
            <a:r>
              <a:rPr sz="1800" b="1" dirty="0">
                <a:solidFill>
                  <a:srgbClr val="FFFFFF"/>
                </a:solidFill>
                <a:latin typeface="Arial"/>
                <a:cs typeface="Arial"/>
              </a:rPr>
              <a:t>U.S.</a:t>
            </a:r>
            <a:r>
              <a:rPr sz="1800" b="1" spc="-135" dirty="0">
                <a:solidFill>
                  <a:srgbClr val="FFFFFF"/>
                </a:solidFill>
                <a:latin typeface="Arial"/>
                <a:cs typeface="Arial"/>
              </a:rPr>
              <a:t> </a:t>
            </a:r>
            <a:r>
              <a:rPr sz="1800" b="1" dirty="0">
                <a:solidFill>
                  <a:srgbClr val="FFFFFF"/>
                </a:solidFill>
                <a:latin typeface="Arial"/>
                <a:cs typeface="Arial"/>
              </a:rPr>
              <a:t>Army</a:t>
            </a:r>
            <a:r>
              <a:rPr sz="1800" b="1" spc="-40" dirty="0">
                <a:solidFill>
                  <a:srgbClr val="FFFFFF"/>
                </a:solidFill>
                <a:latin typeface="Arial"/>
                <a:cs typeface="Arial"/>
              </a:rPr>
              <a:t> </a:t>
            </a:r>
            <a:r>
              <a:rPr sz="1800" b="1" dirty="0">
                <a:solidFill>
                  <a:srgbClr val="FFFFFF"/>
                </a:solidFill>
                <a:latin typeface="Arial"/>
                <a:cs typeface="Arial"/>
              </a:rPr>
              <a:t>Engineer</a:t>
            </a:r>
            <a:r>
              <a:rPr sz="1800" b="1" spc="-75" dirty="0">
                <a:solidFill>
                  <a:srgbClr val="FFFFFF"/>
                </a:solidFill>
                <a:latin typeface="Arial"/>
                <a:cs typeface="Arial"/>
              </a:rPr>
              <a:t> </a:t>
            </a:r>
            <a:r>
              <a:rPr sz="1800" b="1" dirty="0">
                <a:solidFill>
                  <a:srgbClr val="FFFFFF"/>
                </a:solidFill>
                <a:latin typeface="Arial"/>
                <a:cs typeface="Arial"/>
              </a:rPr>
              <a:t>Research</a:t>
            </a:r>
            <a:r>
              <a:rPr sz="1800" b="1" spc="35" dirty="0">
                <a:solidFill>
                  <a:srgbClr val="FFFFFF"/>
                </a:solidFill>
                <a:latin typeface="Arial"/>
                <a:cs typeface="Arial"/>
              </a:rPr>
              <a:t> </a:t>
            </a:r>
            <a:r>
              <a:rPr sz="1800" b="1" dirty="0">
                <a:solidFill>
                  <a:srgbClr val="FFFFFF"/>
                </a:solidFill>
                <a:latin typeface="Arial"/>
                <a:cs typeface="Arial"/>
              </a:rPr>
              <a:t>and</a:t>
            </a:r>
            <a:r>
              <a:rPr sz="1800" b="1" spc="-30" dirty="0">
                <a:solidFill>
                  <a:srgbClr val="FFFFFF"/>
                </a:solidFill>
                <a:latin typeface="Arial"/>
                <a:cs typeface="Arial"/>
              </a:rPr>
              <a:t> </a:t>
            </a:r>
            <a:r>
              <a:rPr sz="1800" b="1" dirty="0">
                <a:solidFill>
                  <a:srgbClr val="FFFFFF"/>
                </a:solidFill>
                <a:latin typeface="Arial"/>
                <a:cs typeface="Arial"/>
              </a:rPr>
              <a:t>Development</a:t>
            </a:r>
            <a:r>
              <a:rPr sz="1800" b="1" spc="-45" dirty="0">
                <a:solidFill>
                  <a:srgbClr val="FFFFFF"/>
                </a:solidFill>
                <a:latin typeface="Arial"/>
                <a:cs typeface="Arial"/>
              </a:rPr>
              <a:t> </a:t>
            </a:r>
            <a:r>
              <a:rPr sz="1800" b="1" spc="-10" dirty="0">
                <a:solidFill>
                  <a:srgbClr val="FFFFFF"/>
                </a:solidFill>
                <a:latin typeface="Arial"/>
                <a:cs typeface="Arial"/>
              </a:rPr>
              <a:t>Center, </a:t>
            </a:r>
            <a:r>
              <a:rPr sz="1800" b="1" dirty="0">
                <a:solidFill>
                  <a:srgbClr val="FFFFFF"/>
                </a:solidFill>
                <a:latin typeface="Arial"/>
                <a:cs typeface="Arial"/>
              </a:rPr>
              <a:t>Environmental</a:t>
            </a:r>
            <a:r>
              <a:rPr sz="1800" b="1" spc="-85" dirty="0">
                <a:solidFill>
                  <a:srgbClr val="FFFFFF"/>
                </a:solidFill>
                <a:latin typeface="Arial"/>
                <a:cs typeface="Arial"/>
              </a:rPr>
              <a:t> </a:t>
            </a:r>
            <a:r>
              <a:rPr sz="1800" b="1" spc="-10" dirty="0">
                <a:solidFill>
                  <a:srgbClr val="FFFFFF"/>
                </a:solidFill>
                <a:latin typeface="Arial"/>
                <a:cs typeface="Arial"/>
              </a:rPr>
              <a:t>Laboratory</a:t>
            </a:r>
            <a:endParaRPr sz="1800" dirty="0">
              <a:latin typeface="Arial"/>
              <a:cs typeface="Arial"/>
            </a:endParaRPr>
          </a:p>
          <a:p>
            <a:pPr>
              <a:lnSpc>
                <a:spcPct val="100000"/>
              </a:lnSpc>
              <a:spcBef>
                <a:spcPts val="20"/>
              </a:spcBef>
            </a:pPr>
            <a:endParaRPr sz="2850" dirty="0">
              <a:latin typeface="Arial"/>
              <a:cs typeface="Arial"/>
            </a:endParaRPr>
          </a:p>
          <a:p>
            <a:pPr marL="12700">
              <a:lnSpc>
                <a:spcPct val="100000"/>
              </a:lnSpc>
              <a:spcBef>
                <a:spcPts val="5"/>
              </a:spcBef>
            </a:pPr>
            <a:r>
              <a:rPr sz="1800" b="1" spc="-20" dirty="0">
                <a:solidFill>
                  <a:srgbClr val="FFFFFF"/>
                </a:solidFill>
                <a:latin typeface="Arial"/>
                <a:cs typeface="Arial"/>
              </a:rPr>
              <a:t>CE-</a:t>
            </a:r>
            <a:r>
              <a:rPr sz="1800" b="1" dirty="0">
                <a:solidFill>
                  <a:srgbClr val="FFFFFF"/>
                </a:solidFill>
                <a:latin typeface="Arial"/>
                <a:cs typeface="Arial"/>
              </a:rPr>
              <a:t>QUAL-W2</a:t>
            </a:r>
            <a:r>
              <a:rPr sz="1800" b="1" spc="70" dirty="0">
                <a:solidFill>
                  <a:srgbClr val="FFFFFF"/>
                </a:solidFill>
                <a:latin typeface="Arial"/>
                <a:cs typeface="Arial"/>
              </a:rPr>
              <a:t> </a:t>
            </a:r>
            <a:r>
              <a:rPr sz="1800" b="1" spc="-10" dirty="0">
                <a:solidFill>
                  <a:srgbClr val="FFFFFF"/>
                </a:solidFill>
                <a:latin typeface="Arial"/>
                <a:cs typeface="Arial"/>
              </a:rPr>
              <a:t>Workshop</a:t>
            </a:r>
            <a:r>
              <a:rPr lang="en-US" sz="1800" b="1" spc="-10" dirty="0">
                <a:solidFill>
                  <a:srgbClr val="FFFFFF"/>
                </a:solidFill>
                <a:latin typeface="Arial"/>
                <a:cs typeface="Arial"/>
              </a:rPr>
              <a:t>, 2024</a:t>
            </a:r>
            <a:endParaRPr sz="1800" dirty="0">
              <a:latin typeface="Arial"/>
              <a:cs typeface="Arial"/>
            </a:endParaRPr>
          </a:p>
          <a:p>
            <a:pPr>
              <a:lnSpc>
                <a:spcPct val="100000"/>
              </a:lnSpc>
              <a:spcBef>
                <a:spcPts val="40"/>
              </a:spcBef>
            </a:pPr>
            <a:endParaRPr sz="2850" dirty="0">
              <a:latin typeface="Arial"/>
              <a:cs typeface="Arial"/>
            </a:endParaRPr>
          </a:p>
          <a:p>
            <a:pPr marL="12700">
              <a:lnSpc>
                <a:spcPct val="100000"/>
              </a:lnSpc>
              <a:spcBef>
                <a:spcPts val="5"/>
              </a:spcBef>
            </a:pPr>
            <a:r>
              <a:rPr sz="1800" b="1" dirty="0">
                <a:solidFill>
                  <a:srgbClr val="FFFFFF"/>
                </a:solidFill>
                <a:latin typeface="Arial"/>
                <a:cs typeface="Arial"/>
              </a:rPr>
              <a:t>July</a:t>
            </a:r>
            <a:r>
              <a:rPr lang="en-US" sz="1800" b="1" dirty="0">
                <a:solidFill>
                  <a:srgbClr val="FFFFFF"/>
                </a:solidFill>
                <a:latin typeface="Arial"/>
                <a:cs typeface="Arial"/>
              </a:rPr>
              <a:t> </a:t>
            </a:r>
            <a:r>
              <a:rPr lang="en-US" sz="1800" b="1" spc="-10" dirty="0">
                <a:solidFill>
                  <a:srgbClr val="FFFFFF"/>
                </a:solidFill>
                <a:latin typeface="Arial"/>
                <a:cs typeface="Arial"/>
              </a:rPr>
              <a:t>08</a:t>
            </a:r>
            <a:r>
              <a:rPr sz="1800" b="1" spc="-10" dirty="0">
                <a:solidFill>
                  <a:srgbClr val="FFFFFF"/>
                </a:solidFill>
                <a:latin typeface="Arial"/>
                <a:cs typeface="Arial"/>
              </a:rPr>
              <a:t>-</a:t>
            </a:r>
            <a:r>
              <a:rPr sz="1800" b="1" dirty="0">
                <a:solidFill>
                  <a:srgbClr val="FFFFFF"/>
                </a:solidFill>
                <a:latin typeface="Arial"/>
                <a:cs typeface="Arial"/>
              </a:rPr>
              <a:t>0</a:t>
            </a:r>
            <a:r>
              <a:rPr lang="en-US" sz="1800" b="1" dirty="0">
                <a:solidFill>
                  <a:srgbClr val="FFFFFF"/>
                </a:solidFill>
                <a:latin typeface="Arial"/>
                <a:cs typeface="Arial"/>
              </a:rPr>
              <a:t>9</a:t>
            </a:r>
            <a:r>
              <a:rPr sz="1800" b="1" dirty="0">
                <a:solidFill>
                  <a:srgbClr val="FFFFFF"/>
                </a:solidFill>
                <a:latin typeface="Arial"/>
                <a:cs typeface="Arial"/>
              </a:rPr>
              <a:t>,</a:t>
            </a:r>
            <a:r>
              <a:rPr sz="1800" b="1" spc="-5" dirty="0">
                <a:solidFill>
                  <a:srgbClr val="FFFFFF"/>
                </a:solidFill>
                <a:latin typeface="Arial"/>
                <a:cs typeface="Arial"/>
              </a:rPr>
              <a:t> </a:t>
            </a:r>
            <a:r>
              <a:rPr sz="1800" b="1" spc="-20" dirty="0">
                <a:solidFill>
                  <a:srgbClr val="FFFFFF"/>
                </a:solidFill>
                <a:latin typeface="Arial"/>
                <a:cs typeface="Arial"/>
              </a:rPr>
              <a:t>202</a:t>
            </a:r>
            <a:r>
              <a:rPr lang="en-US" sz="1800" b="1" spc="-20" dirty="0">
                <a:solidFill>
                  <a:srgbClr val="FFFFFF"/>
                </a:solidFill>
                <a:latin typeface="Arial"/>
                <a:cs typeface="Arial"/>
              </a:rPr>
              <a:t>4</a:t>
            </a:r>
            <a:endParaRPr sz="1800" dirty="0">
              <a:latin typeface="Arial"/>
              <a:cs typeface="Arial"/>
            </a:endParaRPr>
          </a:p>
        </p:txBody>
      </p:sp>
      <p:pic>
        <p:nvPicPr>
          <p:cNvPr id="14" name="object 14"/>
          <p:cNvPicPr/>
          <p:nvPr/>
        </p:nvPicPr>
        <p:blipFill>
          <a:blip r:embed="rId6" cstate="print"/>
          <a:stretch>
            <a:fillRect/>
          </a:stretch>
        </p:blipFill>
        <p:spPr>
          <a:xfrm>
            <a:off x="11925300" y="6572250"/>
            <a:ext cx="242887" cy="280987"/>
          </a:xfrm>
          <a:prstGeom prst="rect">
            <a:avLst/>
          </a:prstGeom>
        </p:spPr>
      </p:pic>
      <p:sp>
        <p:nvSpPr>
          <p:cNvPr id="15" name="object 15"/>
          <p:cNvSpPr txBox="1"/>
          <p:nvPr/>
        </p:nvSpPr>
        <p:spPr>
          <a:xfrm>
            <a:off x="12011914" y="6610032"/>
            <a:ext cx="8382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585858"/>
                </a:solidFill>
                <a:latin typeface="Calibri"/>
                <a:cs typeface="Calibri"/>
              </a:rPr>
              <a:t>1</a:t>
            </a:r>
            <a:endParaRPr sz="900">
              <a:latin typeface="Calibri"/>
              <a:cs typeface="Calibri"/>
            </a:endParaRPr>
          </a:p>
        </p:txBody>
      </p:sp>
      <p:pic>
        <p:nvPicPr>
          <p:cNvPr id="16" name="object 16"/>
          <p:cNvPicPr/>
          <p:nvPr/>
        </p:nvPicPr>
        <p:blipFill>
          <a:blip r:embed="rId7" cstate="print"/>
          <a:stretch>
            <a:fillRect/>
          </a:stretch>
        </p:blipFill>
        <p:spPr>
          <a:xfrm>
            <a:off x="5410200" y="66611"/>
            <a:ext cx="1376299" cy="376237"/>
          </a:xfrm>
          <a:prstGeom prst="rect">
            <a:avLst/>
          </a:prstGeom>
        </p:spPr>
      </p:pic>
      <p:sp>
        <p:nvSpPr>
          <p:cNvPr id="17" name="object 17"/>
          <p:cNvSpPr txBox="1"/>
          <p:nvPr/>
        </p:nvSpPr>
        <p:spPr>
          <a:xfrm>
            <a:off x="5512815" y="120967"/>
            <a:ext cx="1167130" cy="208915"/>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Arial"/>
                <a:cs typeface="Arial"/>
              </a:rPr>
              <a:t>UNCLASSIFIED</a:t>
            </a:r>
            <a:endParaRPr sz="1200">
              <a:latin typeface="Arial"/>
              <a:cs typeface="Arial"/>
            </a:endParaRPr>
          </a:p>
        </p:txBody>
      </p:sp>
      <p:pic>
        <p:nvPicPr>
          <p:cNvPr id="18" name="object 18"/>
          <p:cNvPicPr/>
          <p:nvPr/>
        </p:nvPicPr>
        <p:blipFill>
          <a:blip r:embed="rId8" cstate="print"/>
          <a:stretch>
            <a:fillRect/>
          </a:stretch>
        </p:blipFill>
        <p:spPr>
          <a:xfrm>
            <a:off x="5410200" y="6419850"/>
            <a:ext cx="1376299" cy="366712"/>
          </a:xfrm>
          <a:prstGeom prst="rect">
            <a:avLst/>
          </a:prstGeom>
        </p:spPr>
      </p:pic>
      <p:sp>
        <p:nvSpPr>
          <p:cNvPr id="19" name="object 19"/>
          <p:cNvSpPr txBox="1"/>
          <p:nvPr/>
        </p:nvSpPr>
        <p:spPr>
          <a:xfrm>
            <a:off x="5512815" y="6478270"/>
            <a:ext cx="1167130" cy="208915"/>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Arial"/>
                <a:cs typeface="Arial"/>
              </a:rPr>
              <a:t>UNCLASSIFIED</a:t>
            </a:r>
            <a:endParaRPr sz="1200">
              <a:latin typeface="Arial"/>
              <a:cs typeface="Arial"/>
            </a:endParaRPr>
          </a:p>
        </p:txBody>
      </p:sp>
      <p:pic>
        <p:nvPicPr>
          <p:cNvPr id="32" name="Picture 31" descr="A close up of a sign&#10;&#10;Description automatically generated">
            <a:extLst>
              <a:ext uri="{FF2B5EF4-FFF2-40B4-BE49-F238E27FC236}">
                <a16:creationId xmlns:a16="http://schemas.microsoft.com/office/drawing/2014/main" id="{06F5E5C5-15FA-92B1-CF00-63274AAC15CC}"/>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1594346" y="5549256"/>
            <a:ext cx="873281" cy="856330"/>
          </a:xfrm>
          <a:prstGeom prst="rect">
            <a:avLst/>
          </a:prstGeom>
        </p:spPr>
      </p:pic>
      <p:grpSp>
        <p:nvGrpSpPr>
          <p:cNvPr id="33" name="Group 32">
            <a:extLst>
              <a:ext uri="{FF2B5EF4-FFF2-40B4-BE49-F238E27FC236}">
                <a16:creationId xmlns:a16="http://schemas.microsoft.com/office/drawing/2014/main" id="{9A3C4DF9-E5C5-FC56-C333-5C05C0B6B099}"/>
              </a:ext>
            </a:extLst>
          </p:cNvPr>
          <p:cNvGrpSpPr/>
          <p:nvPr/>
        </p:nvGrpSpPr>
        <p:grpSpPr>
          <a:xfrm>
            <a:off x="8261685" y="5635231"/>
            <a:ext cx="1162230" cy="1296087"/>
            <a:chOff x="8261685" y="5635231"/>
            <a:chExt cx="1162230" cy="1296087"/>
          </a:xfrm>
        </p:grpSpPr>
        <p:pic>
          <p:nvPicPr>
            <p:cNvPr id="34" name="Picture 33">
              <a:extLst>
                <a:ext uri="{FF2B5EF4-FFF2-40B4-BE49-F238E27FC236}">
                  <a16:creationId xmlns:a16="http://schemas.microsoft.com/office/drawing/2014/main" id="{A6DE93EE-2F06-2A3A-7C8E-27FA0F2F78D9}"/>
                </a:ext>
              </a:extLst>
            </p:cNvPr>
            <p:cNvPicPr>
              <a:picLocks noChangeAspect="1"/>
            </p:cNvPicPr>
            <p:nvPr/>
          </p:nvPicPr>
          <p:blipFill rotWithShape="1">
            <a:blip r:embed="rId11"/>
            <a:srcRect b="13809"/>
            <a:stretch/>
          </p:blipFill>
          <p:spPr>
            <a:xfrm>
              <a:off x="8261685" y="5635231"/>
              <a:ext cx="1162230" cy="1296087"/>
            </a:xfrm>
            <a:prstGeom prst="rect">
              <a:avLst/>
            </a:prstGeom>
          </p:spPr>
        </p:pic>
        <p:sp>
          <p:nvSpPr>
            <p:cNvPr id="35" name="WordArt 3" descr="Environmental Systems &#10;Modeling Team">
              <a:extLst>
                <a:ext uri="{FF2B5EF4-FFF2-40B4-BE49-F238E27FC236}">
                  <a16:creationId xmlns:a16="http://schemas.microsoft.com/office/drawing/2014/main" id="{B2460185-762D-A10D-075A-CF402FF682B5}"/>
                </a:ext>
              </a:extLst>
            </p:cNvPr>
            <p:cNvSpPr>
              <a:spLocks noChangeArrowheads="1" noChangeShapeType="1" noTextEdit="1"/>
            </p:cNvSpPr>
            <p:nvPr/>
          </p:nvSpPr>
          <p:spPr bwMode="auto">
            <a:xfrm>
              <a:off x="8261685" y="5785544"/>
              <a:ext cx="1056866" cy="280694"/>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180" dirty="0">
                <a:solidFill>
                  <a:schemeClr val="tx1"/>
                </a:solidFill>
              </a:rPr>
              <a:t> </a:t>
            </a:r>
            <a:r>
              <a:rPr sz="3200" dirty="0">
                <a:solidFill>
                  <a:schemeClr val="tx1"/>
                </a:solidFill>
              </a:rPr>
              <a:t>Water</a:t>
            </a:r>
            <a:r>
              <a:rPr sz="3200" spc="-80" dirty="0">
                <a:solidFill>
                  <a:schemeClr val="tx1"/>
                </a:solidFill>
              </a:rPr>
              <a:t> </a:t>
            </a:r>
            <a:r>
              <a:rPr sz="3200" spc="-10" dirty="0">
                <a:solidFill>
                  <a:schemeClr val="tx1"/>
                </a:solidFill>
              </a:rPr>
              <a:t>Quality</a:t>
            </a:r>
            <a:endParaRPr sz="3200">
              <a:solidFill>
                <a:schemeClr val="tx1"/>
              </a:solidFill>
            </a:endParaRPr>
          </a:p>
        </p:txBody>
      </p:sp>
      <p:sp>
        <p:nvSpPr>
          <p:cNvPr id="4" name="object 4"/>
          <p:cNvSpPr txBox="1">
            <a:spLocks noGrp="1"/>
          </p:cNvSpPr>
          <p:nvPr>
            <p:ph idx="1"/>
          </p:nvPr>
        </p:nvSpPr>
        <p:spPr>
          <a:xfrm>
            <a:off x="304800" y="1143000"/>
            <a:ext cx="11201400" cy="4850687"/>
          </a:xfrm>
          <a:prstGeom prst="rect">
            <a:avLst/>
          </a:prstGeom>
        </p:spPr>
        <p:txBody>
          <a:bodyPr vert="horz" wrap="square" lIns="0" tIns="15875" rIns="0" bIns="0" rtlCol="0">
            <a:spAutoFit/>
          </a:bodyPr>
          <a:lstStyle/>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b="0" dirty="0">
                <a:solidFill>
                  <a:schemeClr val="tx1"/>
                </a:solidFill>
              </a:rPr>
              <a:t>Arbitrary</a:t>
            </a:r>
            <a:r>
              <a:rPr b="0" spc="-40" dirty="0">
                <a:solidFill>
                  <a:schemeClr val="tx1"/>
                </a:solidFill>
              </a:rPr>
              <a:t> </a:t>
            </a:r>
            <a:r>
              <a:rPr b="0" spc="-10" dirty="0">
                <a:solidFill>
                  <a:schemeClr val="tx1"/>
                </a:solidFill>
              </a:rPr>
              <a:t>Constituents</a:t>
            </a: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Inorganic</a:t>
            </a:r>
            <a:r>
              <a:rPr b="0" spc="-50" dirty="0">
                <a:solidFill>
                  <a:schemeClr val="tx1"/>
                </a:solidFill>
              </a:rPr>
              <a:t> </a:t>
            </a:r>
            <a:r>
              <a:rPr b="0" dirty="0">
                <a:solidFill>
                  <a:schemeClr val="tx1"/>
                </a:solidFill>
              </a:rPr>
              <a:t>suspended</a:t>
            </a:r>
            <a:r>
              <a:rPr b="0" spc="-95" dirty="0">
                <a:solidFill>
                  <a:schemeClr val="tx1"/>
                </a:solidFill>
              </a:rPr>
              <a:t> </a:t>
            </a:r>
            <a:r>
              <a:rPr b="0" dirty="0">
                <a:solidFill>
                  <a:schemeClr val="tx1"/>
                </a:solidFill>
              </a:rPr>
              <a:t>solids</a:t>
            </a:r>
            <a:r>
              <a:rPr b="0" spc="-45" dirty="0">
                <a:solidFill>
                  <a:schemeClr val="tx1"/>
                </a:solidFill>
              </a:rPr>
              <a:t> </a:t>
            </a:r>
            <a:r>
              <a:rPr b="0" spc="-10" dirty="0">
                <a:solidFill>
                  <a:schemeClr val="tx1"/>
                </a:solidFill>
              </a:rPr>
              <a:t>groups</a:t>
            </a: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dirty="0">
                <a:solidFill>
                  <a:schemeClr val="tx1"/>
                </a:solidFill>
              </a:rPr>
              <a:t>CH</a:t>
            </a:r>
            <a:r>
              <a:rPr sz="2025" b="0" baseline="-18518" dirty="0">
                <a:solidFill>
                  <a:schemeClr val="tx1"/>
                </a:solidFill>
              </a:rPr>
              <a:t>4</a:t>
            </a:r>
            <a:r>
              <a:rPr sz="2000" b="0" dirty="0">
                <a:solidFill>
                  <a:schemeClr val="tx1"/>
                </a:solidFill>
              </a:rPr>
              <a:t>,</a:t>
            </a:r>
            <a:r>
              <a:rPr sz="2000" b="0" spc="-55" dirty="0">
                <a:solidFill>
                  <a:schemeClr val="tx1"/>
                </a:solidFill>
              </a:rPr>
              <a:t> </a:t>
            </a:r>
            <a:r>
              <a:rPr sz="2000" b="0" spc="-25" dirty="0">
                <a:solidFill>
                  <a:schemeClr val="tx1"/>
                </a:solidFill>
              </a:rPr>
              <a:t>H</a:t>
            </a:r>
            <a:r>
              <a:rPr sz="2025" b="0" spc="-37" baseline="-18518" dirty="0">
                <a:solidFill>
                  <a:schemeClr val="tx1"/>
                </a:solidFill>
              </a:rPr>
              <a:t>2</a:t>
            </a:r>
            <a:r>
              <a:rPr sz="2000" b="0" spc="-25" dirty="0">
                <a:solidFill>
                  <a:schemeClr val="tx1"/>
                </a:solidFill>
              </a:rPr>
              <a:t>S</a:t>
            </a:r>
            <a:endParaRPr sz="2000" b="0" dirty="0">
              <a:solidFill>
                <a:schemeClr val="tx1"/>
              </a:solidFill>
            </a:endParaRP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N</a:t>
            </a:r>
            <a:r>
              <a:rPr sz="2025" b="0" baseline="-18518" dirty="0">
                <a:solidFill>
                  <a:schemeClr val="tx1"/>
                </a:solidFill>
              </a:rPr>
              <a:t>2</a:t>
            </a:r>
            <a:r>
              <a:rPr sz="2000" b="0" dirty="0">
                <a:solidFill>
                  <a:schemeClr val="tx1"/>
                </a:solidFill>
              </a:rPr>
              <a:t>,</a:t>
            </a:r>
            <a:r>
              <a:rPr sz="2000" b="0" spc="5" dirty="0">
                <a:solidFill>
                  <a:schemeClr val="tx1"/>
                </a:solidFill>
              </a:rPr>
              <a:t> </a:t>
            </a:r>
            <a:r>
              <a:rPr sz="2000" b="0" spc="-65" dirty="0">
                <a:solidFill>
                  <a:schemeClr val="tx1"/>
                </a:solidFill>
              </a:rPr>
              <a:t>DGP,</a:t>
            </a:r>
            <a:r>
              <a:rPr sz="2000" b="0" spc="-150" dirty="0">
                <a:solidFill>
                  <a:schemeClr val="tx1"/>
                </a:solidFill>
              </a:rPr>
              <a:t> </a:t>
            </a:r>
            <a:r>
              <a:rPr sz="2000" b="0" spc="-25" dirty="0">
                <a:solidFill>
                  <a:schemeClr val="tx1"/>
                </a:solidFill>
              </a:rPr>
              <a:t>TDG</a:t>
            </a:r>
            <a:endParaRPr sz="2000" b="0" dirty="0">
              <a:solidFill>
                <a:schemeClr val="tx1"/>
              </a:solidFill>
            </a:endParaRP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Labile</a:t>
            </a:r>
            <a:r>
              <a:rPr b="0" spc="45" dirty="0">
                <a:solidFill>
                  <a:schemeClr val="tx1"/>
                </a:solidFill>
              </a:rPr>
              <a:t> </a:t>
            </a:r>
            <a:r>
              <a:rPr b="0" dirty="0">
                <a:solidFill>
                  <a:schemeClr val="tx1"/>
                </a:solidFill>
              </a:rPr>
              <a:t>and</a:t>
            </a:r>
            <a:r>
              <a:rPr b="0" spc="-40" dirty="0">
                <a:solidFill>
                  <a:schemeClr val="tx1"/>
                </a:solidFill>
              </a:rPr>
              <a:t> </a:t>
            </a:r>
            <a:r>
              <a:rPr b="0" dirty="0">
                <a:solidFill>
                  <a:schemeClr val="tx1"/>
                </a:solidFill>
              </a:rPr>
              <a:t>refractory</a:t>
            </a:r>
            <a:r>
              <a:rPr b="0" spc="-80" dirty="0">
                <a:solidFill>
                  <a:schemeClr val="tx1"/>
                </a:solidFill>
              </a:rPr>
              <a:t> </a:t>
            </a:r>
            <a:r>
              <a:rPr b="0" dirty="0">
                <a:solidFill>
                  <a:schemeClr val="tx1"/>
                </a:solidFill>
              </a:rPr>
              <a:t>dissolved</a:t>
            </a:r>
            <a:r>
              <a:rPr b="0" spc="-40" dirty="0">
                <a:solidFill>
                  <a:schemeClr val="tx1"/>
                </a:solidFill>
              </a:rPr>
              <a:t> </a:t>
            </a:r>
            <a:r>
              <a:rPr b="0" dirty="0">
                <a:solidFill>
                  <a:schemeClr val="tx1"/>
                </a:solidFill>
              </a:rPr>
              <a:t>organic</a:t>
            </a:r>
            <a:r>
              <a:rPr b="0" spc="5" dirty="0">
                <a:solidFill>
                  <a:schemeClr val="tx1"/>
                </a:solidFill>
              </a:rPr>
              <a:t> </a:t>
            </a:r>
            <a:r>
              <a:rPr b="0" dirty="0">
                <a:solidFill>
                  <a:schemeClr val="tx1"/>
                </a:solidFill>
              </a:rPr>
              <a:t>matter</a:t>
            </a:r>
            <a:r>
              <a:rPr b="0" spc="-130" dirty="0">
                <a:solidFill>
                  <a:schemeClr val="tx1"/>
                </a:solidFill>
              </a:rPr>
              <a:t> </a:t>
            </a:r>
            <a:r>
              <a:rPr b="0" dirty="0">
                <a:solidFill>
                  <a:schemeClr val="tx1"/>
                </a:solidFill>
              </a:rPr>
              <a:t>groups</a:t>
            </a:r>
            <a:r>
              <a:rPr b="0" spc="5" dirty="0">
                <a:solidFill>
                  <a:schemeClr val="tx1"/>
                </a:solidFill>
              </a:rPr>
              <a:t> </a:t>
            </a:r>
            <a:r>
              <a:rPr b="0" dirty="0">
                <a:solidFill>
                  <a:schemeClr val="tx1"/>
                </a:solidFill>
              </a:rPr>
              <a:t>(DOM,</a:t>
            </a:r>
            <a:r>
              <a:rPr b="0" spc="-85" dirty="0">
                <a:solidFill>
                  <a:schemeClr val="tx1"/>
                </a:solidFill>
              </a:rPr>
              <a:t> </a:t>
            </a:r>
            <a:r>
              <a:rPr b="0" dirty="0">
                <a:solidFill>
                  <a:schemeClr val="tx1"/>
                </a:solidFill>
              </a:rPr>
              <a:t>DOC,</a:t>
            </a:r>
            <a:r>
              <a:rPr b="0" spc="-85" dirty="0">
                <a:solidFill>
                  <a:schemeClr val="tx1"/>
                </a:solidFill>
              </a:rPr>
              <a:t> </a:t>
            </a:r>
            <a:r>
              <a:rPr b="0" dirty="0">
                <a:solidFill>
                  <a:schemeClr val="tx1"/>
                </a:solidFill>
              </a:rPr>
              <a:t>DON, </a:t>
            </a:r>
            <a:r>
              <a:rPr b="0" spc="-20" dirty="0">
                <a:solidFill>
                  <a:schemeClr val="tx1"/>
                </a:solidFill>
              </a:rPr>
              <a:t>DOP)</a:t>
            </a: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Labile</a:t>
            </a:r>
            <a:r>
              <a:rPr b="0" spc="15" dirty="0">
                <a:solidFill>
                  <a:schemeClr val="tx1"/>
                </a:solidFill>
              </a:rPr>
              <a:t> </a:t>
            </a:r>
            <a:r>
              <a:rPr b="0" dirty="0">
                <a:solidFill>
                  <a:schemeClr val="tx1"/>
                </a:solidFill>
              </a:rPr>
              <a:t>and</a:t>
            </a:r>
            <a:r>
              <a:rPr b="0" spc="-60" dirty="0">
                <a:solidFill>
                  <a:schemeClr val="tx1"/>
                </a:solidFill>
              </a:rPr>
              <a:t> </a:t>
            </a:r>
            <a:r>
              <a:rPr b="0" dirty="0">
                <a:solidFill>
                  <a:schemeClr val="tx1"/>
                </a:solidFill>
              </a:rPr>
              <a:t>refractory</a:t>
            </a:r>
            <a:r>
              <a:rPr b="0" spc="-105" dirty="0">
                <a:solidFill>
                  <a:schemeClr val="tx1"/>
                </a:solidFill>
              </a:rPr>
              <a:t> </a:t>
            </a:r>
            <a:r>
              <a:rPr b="0" dirty="0">
                <a:solidFill>
                  <a:schemeClr val="tx1"/>
                </a:solidFill>
              </a:rPr>
              <a:t>particulate</a:t>
            </a:r>
            <a:r>
              <a:rPr b="0" spc="-145" dirty="0">
                <a:solidFill>
                  <a:schemeClr val="tx1"/>
                </a:solidFill>
              </a:rPr>
              <a:t> </a:t>
            </a:r>
            <a:r>
              <a:rPr b="0" dirty="0">
                <a:solidFill>
                  <a:schemeClr val="tx1"/>
                </a:solidFill>
              </a:rPr>
              <a:t>organic</a:t>
            </a:r>
            <a:r>
              <a:rPr b="0" spc="-105" dirty="0">
                <a:solidFill>
                  <a:schemeClr val="tx1"/>
                </a:solidFill>
              </a:rPr>
              <a:t> </a:t>
            </a:r>
            <a:r>
              <a:rPr b="0" dirty="0">
                <a:solidFill>
                  <a:schemeClr val="tx1"/>
                </a:solidFill>
              </a:rPr>
              <a:t>matter</a:t>
            </a:r>
            <a:r>
              <a:rPr b="0" spc="-65" dirty="0">
                <a:solidFill>
                  <a:schemeClr val="tx1"/>
                </a:solidFill>
              </a:rPr>
              <a:t> </a:t>
            </a:r>
            <a:r>
              <a:rPr b="0" dirty="0">
                <a:solidFill>
                  <a:schemeClr val="tx1"/>
                </a:solidFill>
              </a:rPr>
              <a:t>fractions</a:t>
            </a:r>
            <a:r>
              <a:rPr b="0" spc="-100" dirty="0">
                <a:solidFill>
                  <a:schemeClr val="tx1"/>
                </a:solidFill>
              </a:rPr>
              <a:t> </a:t>
            </a:r>
            <a:r>
              <a:rPr b="0" dirty="0">
                <a:solidFill>
                  <a:schemeClr val="tx1"/>
                </a:solidFill>
              </a:rPr>
              <a:t>(POM,</a:t>
            </a:r>
            <a:r>
              <a:rPr b="0" spc="-25" dirty="0">
                <a:solidFill>
                  <a:schemeClr val="tx1"/>
                </a:solidFill>
              </a:rPr>
              <a:t> </a:t>
            </a:r>
            <a:r>
              <a:rPr b="0" dirty="0">
                <a:solidFill>
                  <a:schemeClr val="tx1"/>
                </a:solidFill>
              </a:rPr>
              <a:t>POC,</a:t>
            </a:r>
            <a:r>
              <a:rPr b="0" spc="55" dirty="0">
                <a:solidFill>
                  <a:schemeClr val="tx1"/>
                </a:solidFill>
              </a:rPr>
              <a:t> </a:t>
            </a:r>
            <a:r>
              <a:rPr b="0" dirty="0">
                <a:solidFill>
                  <a:schemeClr val="tx1"/>
                </a:solidFill>
              </a:rPr>
              <a:t>PON,</a:t>
            </a:r>
            <a:r>
              <a:rPr b="0" spc="60" dirty="0">
                <a:solidFill>
                  <a:schemeClr val="tx1"/>
                </a:solidFill>
              </a:rPr>
              <a:t> </a:t>
            </a:r>
            <a:r>
              <a:rPr b="0" spc="-20" dirty="0">
                <a:solidFill>
                  <a:schemeClr val="tx1"/>
                </a:solidFill>
              </a:rPr>
              <a:t>POP)</a:t>
            </a: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dirty="0">
                <a:solidFill>
                  <a:schemeClr val="tx1"/>
                </a:solidFill>
              </a:rPr>
              <a:t>Dissolved</a:t>
            </a:r>
            <a:r>
              <a:rPr b="0" spc="-95" dirty="0">
                <a:solidFill>
                  <a:schemeClr val="tx1"/>
                </a:solidFill>
              </a:rPr>
              <a:t> </a:t>
            </a:r>
            <a:r>
              <a:rPr b="0" dirty="0">
                <a:solidFill>
                  <a:schemeClr val="tx1"/>
                </a:solidFill>
              </a:rPr>
              <a:t>and</a:t>
            </a:r>
            <a:r>
              <a:rPr b="0" spc="90" dirty="0">
                <a:solidFill>
                  <a:schemeClr val="tx1"/>
                </a:solidFill>
              </a:rPr>
              <a:t> </a:t>
            </a:r>
            <a:r>
              <a:rPr b="0" dirty="0">
                <a:solidFill>
                  <a:schemeClr val="tx1"/>
                </a:solidFill>
              </a:rPr>
              <a:t>particulate</a:t>
            </a:r>
            <a:r>
              <a:rPr b="0" spc="-95" dirty="0">
                <a:solidFill>
                  <a:schemeClr val="tx1"/>
                </a:solidFill>
              </a:rPr>
              <a:t> </a:t>
            </a:r>
            <a:r>
              <a:rPr b="0" spc="-10" dirty="0">
                <a:solidFill>
                  <a:schemeClr val="tx1"/>
                </a:solidFill>
              </a:rPr>
              <a:t>silica</a:t>
            </a:r>
          </a:p>
          <a:p>
            <a:pPr marL="381000" indent="-342900">
              <a:lnSpc>
                <a:spcPts val="2325"/>
              </a:lnSpc>
              <a:buClr>
                <a:srgbClr val="000000"/>
              </a:buClr>
              <a:buFont typeface="Arial" panose="020B0604020202020204" pitchFamily="34" charset="0"/>
              <a:buChar char="•"/>
              <a:tabLst>
                <a:tab pos="323215" algn="l"/>
                <a:tab pos="323850" algn="l"/>
              </a:tabLst>
            </a:pPr>
            <a:r>
              <a:rPr b="0" dirty="0">
                <a:solidFill>
                  <a:schemeClr val="tx1"/>
                </a:solidFill>
              </a:rPr>
              <a:t>Alkalinity,</a:t>
            </a:r>
            <a:r>
              <a:rPr b="0" spc="-105" dirty="0">
                <a:solidFill>
                  <a:schemeClr val="tx1"/>
                </a:solidFill>
              </a:rPr>
              <a:t> </a:t>
            </a:r>
            <a:r>
              <a:rPr b="0" spc="-50" dirty="0">
                <a:solidFill>
                  <a:schemeClr val="tx1"/>
                </a:solidFill>
              </a:rPr>
              <a:t>Total</a:t>
            </a:r>
            <a:r>
              <a:rPr b="0" spc="-140" dirty="0">
                <a:solidFill>
                  <a:schemeClr val="tx1"/>
                </a:solidFill>
              </a:rPr>
              <a:t> </a:t>
            </a:r>
            <a:r>
              <a:rPr b="0" dirty="0">
                <a:solidFill>
                  <a:schemeClr val="tx1"/>
                </a:solidFill>
              </a:rPr>
              <a:t>inorganic</a:t>
            </a:r>
            <a:r>
              <a:rPr b="0" spc="-10" dirty="0">
                <a:solidFill>
                  <a:schemeClr val="tx1"/>
                </a:solidFill>
              </a:rPr>
              <a:t> </a:t>
            </a:r>
            <a:r>
              <a:rPr b="0" dirty="0">
                <a:solidFill>
                  <a:schemeClr val="tx1"/>
                </a:solidFill>
              </a:rPr>
              <a:t>carbon</a:t>
            </a:r>
            <a:r>
              <a:rPr b="0" spc="-60" dirty="0">
                <a:solidFill>
                  <a:schemeClr val="tx1"/>
                </a:solidFill>
              </a:rPr>
              <a:t> </a:t>
            </a:r>
            <a:r>
              <a:rPr b="0" dirty="0">
                <a:solidFill>
                  <a:schemeClr val="tx1"/>
                </a:solidFill>
              </a:rPr>
              <a:t>(TIC),</a:t>
            </a:r>
            <a:r>
              <a:rPr b="0" spc="-100" dirty="0">
                <a:solidFill>
                  <a:schemeClr val="tx1"/>
                </a:solidFill>
              </a:rPr>
              <a:t> </a:t>
            </a:r>
            <a:r>
              <a:rPr b="0" spc="-25" dirty="0">
                <a:solidFill>
                  <a:schemeClr val="tx1"/>
                </a:solidFill>
              </a:rPr>
              <a:t>PH</a:t>
            </a: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Different</a:t>
            </a:r>
            <a:r>
              <a:rPr b="0" spc="-65" dirty="0">
                <a:solidFill>
                  <a:schemeClr val="tx1"/>
                </a:solidFill>
              </a:rPr>
              <a:t> </a:t>
            </a:r>
            <a:r>
              <a:rPr b="0" dirty="0">
                <a:solidFill>
                  <a:schemeClr val="tx1"/>
                </a:solidFill>
              </a:rPr>
              <a:t>algal</a:t>
            </a:r>
            <a:r>
              <a:rPr b="0" spc="-95" dirty="0">
                <a:solidFill>
                  <a:schemeClr val="tx1"/>
                </a:solidFill>
              </a:rPr>
              <a:t> </a:t>
            </a:r>
            <a:r>
              <a:rPr b="0" spc="-10" dirty="0">
                <a:solidFill>
                  <a:schemeClr val="tx1"/>
                </a:solidFill>
              </a:rPr>
              <a:t>groups</a:t>
            </a: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spc="-25" dirty="0">
                <a:solidFill>
                  <a:schemeClr val="tx1"/>
                </a:solidFill>
              </a:rPr>
              <a:t>NH</a:t>
            </a:r>
            <a:r>
              <a:rPr sz="2025" b="0" spc="-37" baseline="-18518" dirty="0">
                <a:solidFill>
                  <a:schemeClr val="tx1"/>
                </a:solidFill>
              </a:rPr>
              <a:t>4</a:t>
            </a:r>
            <a:r>
              <a:rPr sz="2000" b="0" spc="-25" dirty="0">
                <a:solidFill>
                  <a:schemeClr val="tx1"/>
                </a:solidFill>
              </a:rPr>
              <a:t>-</a:t>
            </a:r>
            <a:r>
              <a:rPr sz="2000" b="0" dirty="0">
                <a:solidFill>
                  <a:schemeClr val="tx1"/>
                </a:solidFill>
              </a:rPr>
              <a:t>N,</a:t>
            </a:r>
            <a:r>
              <a:rPr sz="2000" b="0" spc="55" dirty="0">
                <a:solidFill>
                  <a:schemeClr val="tx1"/>
                </a:solidFill>
              </a:rPr>
              <a:t> </a:t>
            </a:r>
            <a:r>
              <a:rPr sz="2000" b="0" spc="-10" dirty="0">
                <a:solidFill>
                  <a:schemeClr val="tx1"/>
                </a:solidFill>
              </a:rPr>
              <a:t>NO</a:t>
            </a:r>
            <a:r>
              <a:rPr sz="2025" b="0" spc="-15" baseline="-18518" dirty="0">
                <a:solidFill>
                  <a:schemeClr val="tx1"/>
                </a:solidFill>
              </a:rPr>
              <a:t>3</a:t>
            </a:r>
            <a:r>
              <a:rPr sz="2000" b="0" spc="-10" dirty="0">
                <a:solidFill>
                  <a:schemeClr val="tx1"/>
                </a:solidFill>
              </a:rPr>
              <a:t>-N+NO</a:t>
            </a:r>
            <a:r>
              <a:rPr sz="2025" b="0" spc="-15" baseline="-18518" dirty="0">
                <a:solidFill>
                  <a:schemeClr val="tx1"/>
                </a:solidFill>
              </a:rPr>
              <a:t>2</a:t>
            </a:r>
            <a:r>
              <a:rPr sz="2000" b="0" spc="-10" dirty="0">
                <a:solidFill>
                  <a:schemeClr val="tx1"/>
                </a:solidFill>
              </a:rPr>
              <a:t>-</a:t>
            </a:r>
            <a:r>
              <a:rPr sz="2000" b="0" spc="-50" dirty="0">
                <a:solidFill>
                  <a:schemeClr val="tx1"/>
                </a:solidFill>
              </a:rPr>
              <a:t>N</a:t>
            </a:r>
            <a:endParaRPr sz="2000" b="0" dirty="0">
              <a:solidFill>
                <a:schemeClr val="tx1"/>
              </a:solidFill>
            </a:endParaRPr>
          </a:p>
          <a:p>
            <a:pPr marL="381000" indent="-342900">
              <a:lnSpc>
                <a:spcPts val="2365"/>
              </a:lnSpc>
              <a:buClr>
                <a:srgbClr val="000000"/>
              </a:buClr>
              <a:buFont typeface="Arial" panose="020B0604020202020204" pitchFamily="34" charset="0"/>
              <a:buChar char="•"/>
              <a:tabLst>
                <a:tab pos="323215" algn="l"/>
                <a:tab pos="323850" algn="l"/>
              </a:tabLst>
            </a:pPr>
            <a:r>
              <a:rPr b="0" spc="-20" dirty="0">
                <a:solidFill>
                  <a:schemeClr val="tx1"/>
                </a:solidFill>
              </a:rPr>
              <a:t>PO</a:t>
            </a:r>
            <a:r>
              <a:rPr sz="2025" b="0" spc="-30" baseline="-18518" dirty="0">
                <a:solidFill>
                  <a:schemeClr val="tx1"/>
                </a:solidFill>
              </a:rPr>
              <a:t>4</a:t>
            </a:r>
            <a:r>
              <a:rPr sz="2000" b="0" spc="-20" dirty="0">
                <a:solidFill>
                  <a:schemeClr val="tx1"/>
                </a:solidFill>
              </a:rPr>
              <a:t>-</a:t>
            </a:r>
            <a:r>
              <a:rPr sz="2000" b="0" spc="-50" dirty="0">
                <a:solidFill>
                  <a:schemeClr val="tx1"/>
                </a:solidFill>
              </a:rPr>
              <a:t>P</a:t>
            </a:r>
            <a:endParaRPr sz="2000" b="0" dirty="0">
              <a:solidFill>
                <a:schemeClr val="tx1"/>
              </a:solidFill>
            </a:endParaRP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dirty="0">
                <a:solidFill>
                  <a:schemeClr val="tx1"/>
                </a:solidFill>
              </a:rPr>
              <a:t>Fe,</a:t>
            </a:r>
            <a:r>
              <a:rPr b="0" spc="-20" dirty="0">
                <a:solidFill>
                  <a:schemeClr val="tx1"/>
                </a:solidFill>
              </a:rPr>
              <a:t> </a:t>
            </a:r>
            <a:r>
              <a:rPr b="0" spc="-25" dirty="0">
                <a:solidFill>
                  <a:schemeClr val="tx1"/>
                </a:solidFill>
              </a:rPr>
              <a:t>Mn</a:t>
            </a:r>
          </a:p>
          <a:p>
            <a:pPr marL="381000" indent="-342900">
              <a:lnSpc>
                <a:spcPts val="2365"/>
              </a:lnSpc>
              <a:buClr>
                <a:srgbClr val="000000"/>
              </a:buClr>
              <a:buFont typeface="Arial" panose="020B0604020202020204" pitchFamily="34" charset="0"/>
              <a:buChar char="•"/>
              <a:tabLst>
                <a:tab pos="323215" algn="l"/>
                <a:tab pos="323850" algn="l"/>
              </a:tabLst>
            </a:pPr>
            <a:r>
              <a:rPr b="0" dirty="0">
                <a:solidFill>
                  <a:schemeClr val="tx1"/>
                </a:solidFill>
              </a:rPr>
              <a:t>CBOD</a:t>
            </a:r>
            <a:r>
              <a:rPr b="0" spc="-55" dirty="0">
                <a:solidFill>
                  <a:schemeClr val="tx1"/>
                </a:solidFill>
              </a:rPr>
              <a:t> </a:t>
            </a:r>
            <a:r>
              <a:rPr b="0" spc="-10" dirty="0">
                <a:solidFill>
                  <a:schemeClr val="tx1"/>
                </a:solidFill>
              </a:rPr>
              <a:t>groups</a:t>
            </a:r>
          </a:p>
          <a:p>
            <a:pPr marL="381000" indent="-342900">
              <a:lnSpc>
                <a:spcPts val="2365"/>
              </a:lnSpc>
              <a:spcBef>
                <a:spcPts val="5"/>
              </a:spcBef>
              <a:buClr>
                <a:srgbClr val="000000"/>
              </a:buClr>
              <a:buFont typeface="Arial" panose="020B0604020202020204" pitchFamily="34" charset="0"/>
              <a:buChar char="•"/>
              <a:tabLst>
                <a:tab pos="323215" algn="l"/>
                <a:tab pos="323850" algn="l"/>
              </a:tabLst>
            </a:pPr>
            <a:r>
              <a:rPr b="0" dirty="0">
                <a:solidFill>
                  <a:schemeClr val="tx1"/>
                </a:solidFill>
              </a:rPr>
              <a:t>Sediment</a:t>
            </a:r>
            <a:r>
              <a:rPr b="0" spc="-10" dirty="0">
                <a:solidFill>
                  <a:schemeClr val="tx1"/>
                </a:solidFill>
              </a:rPr>
              <a:t> </a:t>
            </a:r>
            <a:r>
              <a:rPr b="0" dirty="0">
                <a:solidFill>
                  <a:schemeClr val="tx1"/>
                </a:solidFill>
              </a:rPr>
              <a:t>diagenesis</a:t>
            </a:r>
            <a:r>
              <a:rPr b="0" spc="-85" dirty="0">
                <a:solidFill>
                  <a:schemeClr val="tx1"/>
                </a:solidFill>
              </a:rPr>
              <a:t> </a:t>
            </a:r>
            <a:r>
              <a:rPr b="0" spc="-10" dirty="0">
                <a:solidFill>
                  <a:schemeClr val="tx1"/>
                </a:solidFill>
              </a:rPr>
              <a:t>model</a:t>
            </a:r>
          </a:p>
          <a:p>
            <a:pPr marL="381000" indent="-342900">
              <a:lnSpc>
                <a:spcPts val="2365"/>
              </a:lnSpc>
              <a:buClr>
                <a:srgbClr val="000000"/>
              </a:buClr>
              <a:buFont typeface="Arial" panose="020B0604020202020204" pitchFamily="34" charset="0"/>
              <a:buChar char="•"/>
              <a:tabLst>
                <a:tab pos="323215" algn="l"/>
                <a:tab pos="323850" algn="l"/>
              </a:tabLst>
            </a:pPr>
            <a:r>
              <a:rPr b="0" spc="-10" dirty="0">
                <a:solidFill>
                  <a:schemeClr val="tx1"/>
                </a:solidFill>
              </a:rPr>
              <a:t>SYSTDG</a:t>
            </a: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10</a:t>
            </a:fld>
            <a:endParaRPr spc="-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9575" y="514350"/>
            <a:ext cx="11358880" cy="5800725"/>
            <a:chOff x="409575" y="514350"/>
            <a:chExt cx="11358880" cy="5800725"/>
          </a:xfrm>
        </p:grpSpPr>
        <p:pic>
          <p:nvPicPr>
            <p:cNvPr id="3" name="object 3"/>
            <p:cNvPicPr/>
            <p:nvPr/>
          </p:nvPicPr>
          <p:blipFill>
            <a:blip r:embed="rId2" cstate="print"/>
            <a:stretch>
              <a:fillRect/>
            </a:stretch>
          </p:blipFill>
          <p:spPr>
            <a:xfrm>
              <a:off x="4838700" y="514350"/>
              <a:ext cx="6400800" cy="3124200"/>
            </a:xfrm>
            <a:prstGeom prst="rect">
              <a:avLst/>
            </a:prstGeom>
          </p:spPr>
        </p:pic>
        <p:pic>
          <p:nvPicPr>
            <p:cNvPr id="4" name="object 4"/>
            <p:cNvPicPr/>
            <p:nvPr/>
          </p:nvPicPr>
          <p:blipFill>
            <a:blip r:embed="rId3" cstate="print"/>
            <a:stretch>
              <a:fillRect/>
            </a:stretch>
          </p:blipFill>
          <p:spPr>
            <a:xfrm>
              <a:off x="4867275" y="3609975"/>
              <a:ext cx="6705600" cy="2647950"/>
            </a:xfrm>
            <a:prstGeom prst="rect">
              <a:avLst/>
            </a:prstGeom>
          </p:spPr>
        </p:pic>
      </p:grpSp>
      <p:sp>
        <p:nvSpPr>
          <p:cNvPr id="6" name="object 6"/>
          <p:cNvSpPr txBox="1">
            <a:spLocks noGrp="1"/>
          </p:cNvSpPr>
          <p:nvPr>
            <p:ph type="title"/>
          </p:nvPr>
        </p:nvSpPr>
        <p:spPr>
          <a:xfrm>
            <a:off x="228600" y="228600"/>
            <a:ext cx="4638675" cy="1084591"/>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70" dirty="0">
                <a:solidFill>
                  <a:schemeClr val="tx1"/>
                </a:solidFill>
              </a:rPr>
              <a:t> </a:t>
            </a:r>
            <a:r>
              <a:rPr lang="en-US" sz="3200" spc="-25" dirty="0">
                <a:solidFill>
                  <a:schemeClr val="tx1"/>
                </a:solidFill>
              </a:rPr>
              <a:t>Dissolved Organic Matter (DOM)</a:t>
            </a:r>
            <a:endParaRPr sz="3200" dirty="0">
              <a:solidFill>
                <a:schemeClr val="tx1"/>
              </a:solidFill>
            </a:endParaRPr>
          </a:p>
        </p:txBody>
      </p:sp>
      <p:sp>
        <p:nvSpPr>
          <p:cNvPr id="10" name="object 10"/>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11</a:t>
            </a:fld>
            <a:endParaRPr spc="-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8600" y="228600"/>
            <a:ext cx="4876800" cy="1084591"/>
          </a:xfrm>
          <a:prstGeom prst="rect">
            <a:avLst/>
          </a:prstGeom>
        </p:spPr>
        <p:txBody>
          <a:bodyPr vert="horz" wrap="square" lIns="0" tIns="98742" rIns="0" bIns="0" rtlCol="0">
            <a:spAutoFit/>
          </a:bodyPr>
          <a:lstStyle/>
          <a:p>
            <a:pPr marL="12700">
              <a:lnSpc>
                <a:spcPct val="100000"/>
              </a:lnSpc>
              <a:spcBef>
                <a:spcPts val="130"/>
              </a:spcBef>
            </a:pPr>
            <a:r>
              <a:rPr lang="en-US" sz="3200" spc="-10" dirty="0">
                <a:solidFill>
                  <a:schemeClr val="tx1"/>
                </a:solidFill>
              </a:rPr>
              <a:t>CE-</a:t>
            </a:r>
            <a:r>
              <a:rPr lang="en-US" sz="3200" spc="-30" dirty="0">
                <a:solidFill>
                  <a:schemeClr val="tx1"/>
                </a:solidFill>
              </a:rPr>
              <a:t>QUAL-</a:t>
            </a:r>
            <a:r>
              <a:rPr lang="en-US" sz="3200" dirty="0">
                <a:solidFill>
                  <a:schemeClr val="tx1"/>
                </a:solidFill>
              </a:rPr>
              <a:t>W2</a:t>
            </a:r>
            <a:r>
              <a:rPr lang="en-US" sz="3200" spc="-70" dirty="0">
                <a:solidFill>
                  <a:schemeClr val="tx1"/>
                </a:solidFill>
              </a:rPr>
              <a:t> </a:t>
            </a:r>
            <a:r>
              <a:rPr lang="en-US" sz="3200" spc="-25" dirty="0">
                <a:solidFill>
                  <a:schemeClr val="tx1"/>
                </a:solidFill>
              </a:rPr>
              <a:t>Particulate Organic Matter (POM)</a:t>
            </a:r>
            <a:endParaRPr sz="3200" dirty="0">
              <a:solidFill>
                <a:schemeClr val="tx1"/>
              </a:solidFill>
            </a:endParaRPr>
          </a:p>
        </p:txBody>
      </p:sp>
      <p:sp>
        <p:nvSpPr>
          <p:cNvPr id="10" name="object 10"/>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12</a:t>
            </a:fld>
            <a:endParaRPr spc="-25" dirty="0"/>
          </a:p>
        </p:txBody>
      </p:sp>
      <p:grpSp>
        <p:nvGrpSpPr>
          <p:cNvPr id="4" name="object 4"/>
          <p:cNvGrpSpPr/>
          <p:nvPr/>
        </p:nvGrpSpPr>
        <p:grpSpPr>
          <a:xfrm>
            <a:off x="4829175" y="228600"/>
            <a:ext cx="6553200" cy="6038850"/>
            <a:chOff x="4829175" y="228600"/>
            <a:chExt cx="6553200" cy="6038850"/>
          </a:xfrm>
        </p:grpSpPr>
        <p:pic>
          <p:nvPicPr>
            <p:cNvPr id="5" name="object 5"/>
            <p:cNvPicPr/>
            <p:nvPr/>
          </p:nvPicPr>
          <p:blipFill>
            <a:blip r:embed="rId2" cstate="print"/>
            <a:stretch>
              <a:fillRect/>
            </a:stretch>
          </p:blipFill>
          <p:spPr>
            <a:xfrm>
              <a:off x="5019675" y="228600"/>
              <a:ext cx="6248400" cy="3590925"/>
            </a:xfrm>
            <a:prstGeom prst="rect">
              <a:avLst/>
            </a:prstGeom>
          </p:spPr>
        </p:pic>
        <p:pic>
          <p:nvPicPr>
            <p:cNvPr id="6" name="object 6"/>
            <p:cNvPicPr/>
            <p:nvPr/>
          </p:nvPicPr>
          <p:blipFill>
            <a:blip r:embed="rId3" cstate="print"/>
            <a:stretch>
              <a:fillRect/>
            </a:stretch>
          </p:blipFill>
          <p:spPr>
            <a:xfrm>
              <a:off x="4829175" y="3552825"/>
              <a:ext cx="6553200" cy="2714625"/>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135" dirty="0">
                <a:solidFill>
                  <a:schemeClr val="tx1"/>
                </a:solidFill>
              </a:rPr>
              <a:t> </a:t>
            </a:r>
            <a:r>
              <a:rPr sz="3200" spc="-10" dirty="0">
                <a:solidFill>
                  <a:schemeClr val="tx1"/>
                </a:solidFill>
              </a:rPr>
              <a:t>Ammonium</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13</a:t>
            </a:fld>
            <a:endParaRPr spc="-25" dirty="0"/>
          </a:p>
        </p:txBody>
      </p:sp>
      <p:pic>
        <p:nvPicPr>
          <p:cNvPr id="4" name="object 4"/>
          <p:cNvPicPr/>
          <p:nvPr/>
        </p:nvPicPr>
        <p:blipFill>
          <a:blip r:embed="rId2" cstate="print"/>
          <a:stretch>
            <a:fillRect/>
          </a:stretch>
        </p:blipFill>
        <p:spPr>
          <a:xfrm>
            <a:off x="2743200" y="1143000"/>
            <a:ext cx="7010400" cy="49434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70" dirty="0">
                <a:solidFill>
                  <a:schemeClr val="tx1"/>
                </a:solidFill>
              </a:rPr>
              <a:t> </a:t>
            </a:r>
            <a:r>
              <a:rPr sz="3200" spc="-10" dirty="0">
                <a:solidFill>
                  <a:schemeClr val="tx1"/>
                </a:solidFill>
              </a:rPr>
              <a:t>Nitrate/Nitrite</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14</a:t>
            </a:fld>
            <a:endParaRPr spc="-25" dirty="0"/>
          </a:p>
        </p:txBody>
      </p:sp>
      <p:pic>
        <p:nvPicPr>
          <p:cNvPr id="4" name="object 4"/>
          <p:cNvPicPr/>
          <p:nvPr/>
        </p:nvPicPr>
        <p:blipFill>
          <a:blip r:embed="rId2" cstate="print"/>
          <a:stretch>
            <a:fillRect/>
          </a:stretch>
        </p:blipFill>
        <p:spPr>
          <a:xfrm>
            <a:off x="2924175" y="1828800"/>
            <a:ext cx="6248400" cy="22574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70" dirty="0">
                <a:solidFill>
                  <a:schemeClr val="tx1"/>
                </a:solidFill>
              </a:rPr>
              <a:t> </a:t>
            </a:r>
            <a:r>
              <a:rPr sz="3200" spc="-10" dirty="0">
                <a:solidFill>
                  <a:schemeClr val="tx1"/>
                </a:solidFill>
              </a:rPr>
              <a:t>Phosphate</a:t>
            </a:r>
            <a:endParaRPr sz="320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15</a:t>
            </a:fld>
            <a:endParaRPr spc="-25" dirty="0"/>
          </a:p>
        </p:txBody>
      </p:sp>
      <p:pic>
        <p:nvPicPr>
          <p:cNvPr id="4" name="object 4"/>
          <p:cNvPicPr/>
          <p:nvPr/>
        </p:nvPicPr>
        <p:blipFill>
          <a:blip r:embed="rId2" cstate="print"/>
          <a:stretch>
            <a:fillRect/>
          </a:stretch>
        </p:blipFill>
        <p:spPr>
          <a:xfrm>
            <a:off x="2819400" y="1371600"/>
            <a:ext cx="6629400" cy="4552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70" dirty="0">
                <a:solidFill>
                  <a:schemeClr val="tx1"/>
                </a:solidFill>
              </a:rPr>
              <a:t> </a:t>
            </a:r>
            <a:r>
              <a:rPr sz="3200" spc="-25" dirty="0">
                <a:solidFill>
                  <a:schemeClr val="tx1"/>
                </a:solidFill>
              </a:rPr>
              <a:t>D</a:t>
            </a:r>
            <a:r>
              <a:rPr lang="en-US" sz="3200" spc="-25" dirty="0">
                <a:solidFill>
                  <a:schemeClr val="tx1"/>
                </a:solidFill>
              </a:rPr>
              <a:t>issolved </a:t>
            </a:r>
            <a:r>
              <a:rPr sz="3200" spc="-25" dirty="0">
                <a:solidFill>
                  <a:schemeClr val="tx1"/>
                </a:solidFill>
              </a:rPr>
              <a:t>O</a:t>
            </a:r>
            <a:r>
              <a:rPr lang="en-US" sz="3200" spc="-25" dirty="0">
                <a:solidFill>
                  <a:schemeClr val="tx1"/>
                </a:solidFill>
              </a:rPr>
              <a:t>xygen (DO)</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16</a:t>
            </a:fld>
            <a:endParaRPr spc="-25" dirty="0"/>
          </a:p>
        </p:txBody>
      </p:sp>
      <p:pic>
        <p:nvPicPr>
          <p:cNvPr id="4" name="object 4"/>
          <p:cNvPicPr/>
          <p:nvPr/>
        </p:nvPicPr>
        <p:blipFill>
          <a:blip r:embed="rId2" cstate="print"/>
          <a:stretch>
            <a:fillRect/>
          </a:stretch>
        </p:blipFill>
        <p:spPr>
          <a:xfrm>
            <a:off x="2779776" y="1166941"/>
            <a:ext cx="6400800" cy="4848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20726" y="292757"/>
            <a:ext cx="3837304" cy="518159"/>
          </a:xfrm>
          <a:prstGeom prst="rect">
            <a:avLst/>
          </a:prstGeom>
        </p:spPr>
        <p:txBody>
          <a:bodyPr vert="horz" wrap="square" lIns="0" tIns="16510"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135" dirty="0">
                <a:solidFill>
                  <a:schemeClr val="tx1"/>
                </a:solidFill>
              </a:rPr>
              <a:t> </a:t>
            </a:r>
            <a:r>
              <a:rPr sz="3200" spc="-10" dirty="0">
                <a:solidFill>
                  <a:schemeClr val="tx1"/>
                </a:solidFill>
              </a:rPr>
              <a:t>Algae</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17</a:t>
            </a:fld>
            <a:endParaRPr spc="-25" dirty="0"/>
          </a:p>
        </p:txBody>
      </p:sp>
      <p:pic>
        <p:nvPicPr>
          <p:cNvPr id="4" name="object 4"/>
          <p:cNvPicPr/>
          <p:nvPr/>
        </p:nvPicPr>
        <p:blipFill>
          <a:blip r:embed="rId2" cstate="print"/>
          <a:stretch>
            <a:fillRect/>
          </a:stretch>
        </p:blipFill>
        <p:spPr>
          <a:xfrm>
            <a:off x="2514600" y="1266825"/>
            <a:ext cx="7029450" cy="47720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sz="3200" spc="-10" dirty="0">
                <a:solidFill>
                  <a:schemeClr val="tx1"/>
                </a:solidFill>
              </a:rPr>
              <a:t>CE-</a:t>
            </a:r>
            <a:r>
              <a:rPr sz="3200" spc="-30" dirty="0">
                <a:solidFill>
                  <a:schemeClr val="tx1"/>
                </a:solidFill>
              </a:rPr>
              <a:t>QUAL-</a:t>
            </a:r>
            <a:r>
              <a:rPr sz="3200" dirty="0">
                <a:solidFill>
                  <a:schemeClr val="tx1"/>
                </a:solidFill>
              </a:rPr>
              <a:t>W2</a:t>
            </a:r>
            <a:r>
              <a:rPr sz="3200" spc="-30" dirty="0">
                <a:solidFill>
                  <a:schemeClr val="tx1"/>
                </a:solidFill>
              </a:rPr>
              <a:t> </a:t>
            </a:r>
            <a:r>
              <a:rPr sz="3200" dirty="0">
                <a:solidFill>
                  <a:schemeClr val="tx1"/>
                </a:solidFill>
              </a:rPr>
              <a:t>Bed</a:t>
            </a:r>
            <a:r>
              <a:rPr sz="3200" spc="-35" dirty="0">
                <a:solidFill>
                  <a:schemeClr val="tx1"/>
                </a:solidFill>
              </a:rPr>
              <a:t> </a:t>
            </a:r>
            <a:r>
              <a:rPr sz="3200" dirty="0">
                <a:solidFill>
                  <a:schemeClr val="tx1"/>
                </a:solidFill>
              </a:rPr>
              <a:t>Sediment</a:t>
            </a:r>
            <a:r>
              <a:rPr sz="3200" spc="-180" dirty="0">
                <a:solidFill>
                  <a:schemeClr val="tx1"/>
                </a:solidFill>
              </a:rPr>
              <a:t> </a:t>
            </a:r>
            <a:r>
              <a:rPr sz="3200" dirty="0">
                <a:solidFill>
                  <a:schemeClr val="tx1"/>
                </a:solidFill>
              </a:rPr>
              <a:t>–</a:t>
            </a:r>
            <a:r>
              <a:rPr sz="3200" spc="-10" dirty="0">
                <a:solidFill>
                  <a:schemeClr val="tx1"/>
                </a:solidFill>
              </a:rPr>
              <a:t> </a:t>
            </a:r>
            <a:r>
              <a:rPr sz="3200" dirty="0">
                <a:solidFill>
                  <a:schemeClr val="tx1"/>
                </a:solidFill>
              </a:rPr>
              <a:t>First</a:t>
            </a:r>
            <a:r>
              <a:rPr sz="3200" spc="-100" dirty="0">
                <a:solidFill>
                  <a:schemeClr val="tx1"/>
                </a:solidFill>
              </a:rPr>
              <a:t> </a:t>
            </a:r>
            <a:r>
              <a:rPr sz="3200" spc="-10" dirty="0">
                <a:solidFill>
                  <a:schemeClr val="tx1"/>
                </a:solidFill>
              </a:rPr>
              <a:t>Order</a:t>
            </a:r>
            <a:r>
              <a:rPr sz="3200" spc="-204" dirty="0">
                <a:solidFill>
                  <a:schemeClr val="tx1"/>
                </a:solidFill>
              </a:rPr>
              <a:t> </a:t>
            </a:r>
            <a:r>
              <a:rPr sz="3200" spc="-10" dirty="0">
                <a:solidFill>
                  <a:schemeClr val="tx1"/>
                </a:solidFill>
              </a:rPr>
              <a:t>Approach</a:t>
            </a:r>
            <a:endParaRPr sz="320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18</a:t>
            </a:fld>
            <a:endParaRPr spc="-25" dirty="0"/>
          </a:p>
        </p:txBody>
      </p:sp>
      <p:pic>
        <p:nvPicPr>
          <p:cNvPr id="4" name="object 4"/>
          <p:cNvPicPr/>
          <p:nvPr/>
        </p:nvPicPr>
        <p:blipFill>
          <a:blip r:embed="rId3" cstate="print"/>
          <a:stretch>
            <a:fillRect/>
          </a:stretch>
        </p:blipFill>
        <p:spPr>
          <a:xfrm>
            <a:off x="2676525" y="1924050"/>
            <a:ext cx="7010400" cy="27717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68040"/>
          </a:xfrm>
          <a:prstGeom prst="rect">
            <a:avLst/>
          </a:prstGeom>
        </p:spPr>
        <p:txBody>
          <a:bodyPr vert="horz" wrap="square" lIns="0" tIns="143446" rIns="0" bIns="0" rtlCol="0">
            <a:spAutoFit/>
          </a:bodyPr>
          <a:lstStyle/>
          <a:p>
            <a:pPr marL="12700">
              <a:lnSpc>
                <a:spcPct val="100000"/>
              </a:lnSpc>
              <a:spcBef>
                <a:spcPts val="130"/>
              </a:spcBef>
            </a:pPr>
            <a:r>
              <a:rPr sz="2750" dirty="0">
                <a:solidFill>
                  <a:schemeClr val="tx1"/>
                </a:solidFill>
              </a:rPr>
              <a:t>CE-QUAL-W2</a:t>
            </a:r>
            <a:r>
              <a:rPr sz="2750" spc="280" dirty="0">
                <a:solidFill>
                  <a:schemeClr val="tx1"/>
                </a:solidFill>
              </a:rPr>
              <a:t> </a:t>
            </a:r>
            <a:r>
              <a:rPr sz="2750" dirty="0">
                <a:solidFill>
                  <a:schemeClr val="tx1"/>
                </a:solidFill>
              </a:rPr>
              <a:t>Bed</a:t>
            </a:r>
            <a:r>
              <a:rPr sz="2750" spc="180" dirty="0">
                <a:solidFill>
                  <a:schemeClr val="tx1"/>
                </a:solidFill>
              </a:rPr>
              <a:t> </a:t>
            </a:r>
            <a:r>
              <a:rPr sz="2750" dirty="0">
                <a:solidFill>
                  <a:schemeClr val="tx1"/>
                </a:solidFill>
              </a:rPr>
              <a:t>Sediment</a:t>
            </a:r>
            <a:r>
              <a:rPr sz="2750" spc="130" dirty="0">
                <a:solidFill>
                  <a:schemeClr val="tx1"/>
                </a:solidFill>
              </a:rPr>
              <a:t> </a:t>
            </a:r>
            <a:r>
              <a:rPr sz="2750" dirty="0">
                <a:solidFill>
                  <a:schemeClr val="tx1"/>
                </a:solidFill>
              </a:rPr>
              <a:t>–</a:t>
            </a:r>
            <a:r>
              <a:rPr sz="2750" spc="275" dirty="0">
                <a:solidFill>
                  <a:schemeClr val="tx1"/>
                </a:solidFill>
              </a:rPr>
              <a:t> </a:t>
            </a:r>
            <a:r>
              <a:rPr sz="2750" dirty="0">
                <a:solidFill>
                  <a:schemeClr val="tx1"/>
                </a:solidFill>
              </a:rPr>
              <a:t>Sediment</a:t>
            </a:r>
            <a:r>
              <a:rPr sz="2750" spc="120" dirty="0">
                <a:solidFill>
                  <a:schemeClr val="tx1"/>
                </a:solidFill>
              </a:rPr>
              <a:t> </a:t>
            </a:r>
            <a:r>
              <a:rPr sz="2750" dirty="0">
                <a:solidFill>
                  <a:schemeClr val="tx1"/>
                </a:solidFill>
              </a:rPr>
              <a:t>Diagenesis</a:t>
            </a:r>
            <a:r>
              <a:rPr sz="2750" spc="175" dirty="0">
                <a:solidFill>
                  <a:schemeClr val="tx1"/>
                </a:solidFill>
              </a:rPr>
              <a:t> </a:t>
            </a:r>
            <a:r>
              <a:rPr sz="2750" spc="-10" dirty="0">
                <a:solidFill>
                  <a:schemeClr val="tx1"/>
                </a:solidFill>
              </a:rPr>
              <a:t>Model</a:t>
            </a:r>
            <a:endParaRPr sz="2750" dirty="0">
              <a:solidFill>
                <a:schemeClr val="tx1"/>
              </a:solidFill>
            </a:endParaRP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19</a:t>
            </a:fld>
            <a:endParaRPr spc="-25" dirty="0"/>
          </a:p>
        </p:txBody>
      </p:sp>
      <p:pic>
        <p:nvPicPr>
          <p:cNvPr id="4" name="object 4"/>
          <p:cNvPicPr/>
          <p:nvPr/>
        </p:nvPicPr>
        <p:blipFill>
          <a:blip r:embed="rId3" cstate="print"/>
          <a:stretch>
            <a:fillRect/>
          </a:stretch>
        </p:blipFill>
        <p:spPr>
          <a:xfrm>
            <a:off x="1790700" y="1028700"/>
            <a:ext cx="8686800" cy="51625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sz="3200" spc="-10" dirty="0">
                <a:solidFill>
                  <a:schemeClr val="tx1"/>
                </a:solidFill>
              </a:rPr>
              <a:t>Outline</a:t>
            </a:r>
            <a:endParaRPr sz="320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t>2</a:t>
            </a:fld>
            <a:endParaRPr spc="-5" dirty="0"/>
          </a:p>
        </p:txBody>
      </p:sp>
      <p:sp>
        <p:nvSpPr>
          <p:cNvPr id="4" name="object 4"/>
          <p:cNvSpPr txBox="1"/>
          <p:nvPr/>
        </p:nvSpPr>
        <p:spPr>
          <a:xfrm>
            <a:off x="485457" y="1216596"/>
            <a:ext cx="4305300" cy="4016484"/>
          </a:xfrm>
          <a:prstGeom prst="rect">
            <a:avLst/>
          </a:prstGeom>
        </p:spPr>
        <p:txBody>
          <a:bodyPr vert="horz" wrap="square" lIns="0" tIns="40640" rIns="0" bIns="0" rtlCol="0">
            <a:spAutoFit/>
          </a:bodyPr>
          <a:lstStyle/>
          <a:p>
            <a:pPr marL="527050" indent="-514984">
              <a:lnSpc>
                <a:spcPct val="100000"/>
              </a:lnSpc>
              <a:spcBef>
                <a:spcPts val="320"/>
              </a:spcBef>
              <a:buClr>
                <a:srgbClr val="000000"/>
              </a:buClr>
              <a:buAutoNum type="arabicPeriod"/>
              <a:tabLst>
                <a:tab pos="527050" algn="l"/>
                <a:tab pos="527685" algn="l"/>
              </a:tabLst>
            </a:pPr>
            <a:r>
              <a:rPr lang="en-US" sz="2000" spc="-10" dirty="0">
                <a:latin typeface="Arial" panose="020B0604020202020204" pitchFamily="34" charset="0"/>
                <a:cs typeface="Arial" panose="020B0604020202020204" pitchFamily="34" charset="0"/>
              </a:rPr>
              <a:t>Important Terms</a:t>
            </a:r>
          </a:p>
          <a:p>
            <a:pPr marL="527050" indent="-514984">
              <a:lnSpc>
                <a:spcPct val="100000"/>
              </a:lnSpc>
              <a:spcBef>
                <a:spcPts val="320"/>
              </a:spcBef>
              <a:buClr>
                <a:srgbClr val="000000"/>
              </a:buClr>
              <a:buAutoNum type="arabicPeriod"/>
              <a:tabLst>
                <a:tab pos="527050" algn="l"/>
                <a:tab pos="527685" algn="l"/>
              </a:tabLst>
            </a:pPr>
            <a:r>
              <a:rPr lang="en-US" sz="2000" spc="-10" dirty="0">
                <a:cs typeface="Arial" panose="020B0604020202020204" pitchFamily="34" charset="0"/>
              </a:rPr>
              <a:t>Water Quality Definition</a:t>
            </a:r>
          </a:p>
          <a:p>
            <a:pPr marL="527050" indent="-514984">
              <a:lnSpc>
                <a:spcPct val="100000"/>
              </a:lnSpc>
              <a:spcBef>
                <a:spcPts val="320"/>
              </a:spcBef>
              <a:buClr>
                <a:srgbClr val="000000"/>
              </a:buClr>
              <a:buAutoNum type="arabicPeriod"/>
              <a:tabLst>
                <a:tab pos="527050" algn="l"/>
                <a:tab pos="527685" algn="l"/>
              </a:tabLst>
            </a:pPr>
            <a:r>
              <a:rPr sz="2000" spc="-10" dirty="0">
                <a:latin typeface="Arial" panose="020B0604020202020204" pitchFamily="34" charset="0"/>
                <a:cs typeface="Arial" panose="020B0604020202020204" pitchFamily="34" charset="0"/>
              </a:rPr>
              <a:t>Concep</a:t>
            </a:r>
            <a:r>
              <a:rPr lang="en-US" sz="2000" spc="-10" dirty="0">
                <a:latin typeface="Arial" panose="020B0604020202020204" pitchFamily="34" charset="0"/>
                <a:cs typeface="Arial" panose="020B0604020202020204" pitchFamily="34" charset="0"/>
              </a:rPr>
              <a:t>tual Model</a:t>
            </a:r>
          </a:p>
          <a:p>
            <a:pPr marL="527050" indent="-514984">
              <a:lnSpc>
                <a:spcPct val="100000"/>
              </a:lnSpc>
              <a:spcBef>
                <a:spcPts val="150"/>
              </a:spcBef>
              <a:buClr>
                <a:srgbClr val="000000"/>
              </a:buClr>
              <a:buAutoNum type="arabicPeriod"/>
              <a:tabLst>
                <a:tab pos="527050" algn="l"/>
                <a:tab pos="527685" algn="l"/>
              </a:tabLst>
            </a:pPr>
            <a:r>
              <a:rPr sz="2000" spc="-10" dirty="0">
                <a:latin typeface="Arial" panose="020B0604020202020204" pitchFamily="34" charset="0"/>
                <a:cs typeface="Arial" panose="020B0604020202020204" pitchFamily="34" charset="0"/>
              </a:rPr>
              <a:t>Assumptions</a:t>
            </a:r>
            <a:endParaRPr sz="2000" dirty="0">
              <a:latin typeface="Arial" panose="020B0604020202020204" pitchFamily="34" charset="0"/>
              <a:cs typeface="Arial" panose="020B0604020202020204" pitchFamily="34" charset="0"/>
            </a:endParaRPr>
          </a:p>
          <a:p>
            <a:pPr marL="803275" lvl="1" indent="-514984">
              <a:lnSpc>
                <a:spcPct val="100000"/>
              </a:lnSpc>
              <a:spcBef>
                <a:spcPts val="229"/>
              </a:spcBef>
              <a:buClr>
                <a:srgbClr val="000000"/>
              </a:buClr>
              <a:buFont typeface="Arial"/>
              <a:buChar char="•"/>
              <a:tabLst>
                <a:tab pos="803275" algn="l"/>
                <a:tab pos="803910" algn="l"/>
              </a:tabLst>
            </a:pPr>
            <a:r>
              <a:rPr sz="2000" dirty="0">
                <a:latin typeface="Arial" panose="020B0604020202020204" pitchFamily="34" charset="0"/>
                <a:cs typeface="Arial" panose="020B0604020202020204" pitchFamily="34" charset="0"/>
              </a:rPr>
              <a:t>Mass</a:t>
            </a:r>
            <a:r>
              <a:rPr sz="2000" spc="15"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Balance</a:t>
            </a:r>
            <a:endParaRPr sz="2000" dirty="0">
              <a:latin typeface="Arial" panose="020B0604020202020204" pitchFamily="34" charset="0"/>
              <a:cs typeface="Arial" panose="020B0604020202020204" pitchFamily="34" charset="0"/>
            </a:endParaRPr>
          </a:p>
          <a:p>
            <a:pPr marL="803275" lvl="1" indent="-514984">
              <a:lnSpc>
                <a:spcPct val="100000"/>
              </a:lnSpc>
              <a:spcBef>
                <a:spcPts val="229"/>
              </a:spcBef>
              <a:buClr>
                <a:srgbClr val="000000"/>
              </a:buClr>
              <a:buFont typeface="Arial"/>
              <a:buChar char="•"/>
              <a:tabLst>
                <a:tab pos="803275" algn="l"/>
                <a:tab pos="803910" algn="l"/>
              </a:tabLst>
            </a:pPr>
            <a:r>
              <a:rPr sz="2000" spc="-10" dirty="0">
                <a:latin typeface="Arial" panose="020B0604020202020204" pitchFamily="34" charset="0"/>
                <a:cs typeface="Arial" panose="020B0604020202020204" pitchFamily="34" charset="0"/>
              </a:rPr>
              <a:t>Conservative</a:t>
            </a:r>
            <a:endParaRPr sz="2000" dirty="0">
              <a:latin typeface="Arial" panose="020B0604020202020204" pitchFamily="34" charset="0"/>
              <a:cs typeface="Arial" panose="020B0604020202020204" pitchFamily="34" charset="0"/>
            </a:endParaRPr>
          </a:p>
          <a:p>
            <a:pPr marL="803275" lvl="1" indent="-514984">
              <a:lnSpc>
                <a:spcPct val="100000"/>
              </a:lnSpc>
              <a:spcBef>
                <a:spcPts val="155"/>
              </a:spcBef>
              <a:buClr>
                <a:srgbClr val="000000"/>
              </a:buClr>
              <a:buFont typeface="Arial"/>
              <a:buChar char="•"/>
              <a:tabLst>
                <a:tab pos="803275" algn="l"/>
                <a:tab pos="803910" algn="l"/>
              </a:tabLst>
            </a:pPr>
            <a:r>
              <a:rPr sz="2000" dirty="0">
                <a:latin typeface="Arial" panose="020B0604020202020204" pitchFamily="34" charset="0"/>
                <a:cs typeface="Arial" panose="020B0604020202020204" pitchFamily="34" charset="0"/>
              </a:rPr>
              <a:t>Complete</a:t>
            </a:r>
            <a:r>
              <a:rPr sz="2000" spc="-7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Process</a:t>
            </a:r>
            <a:r>
              <a:rPr sz="2000" spc="-70"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Representation</a:t>
            </a:r>
            <a:endParaRPr sz="2000" dirty="0">
              <a:latin typeface="Arial" panose="020B0604020202020204" pitchFamily="34" charset="0"/>
              <a:cs typeface="Arial" panose="020B0604020202020204" pitchFamily="34" charset="0"/>
            </a:endParaRPr>
          </a:p>
          <a:p>
            <a:pPr marL="527050" indent="-514984">
              <a:lnSpc>
                <a:spcPct val="100000"/>
              </a:lnSpc>
              <a:spcBef>
                <a:spcPts val="225"/>
              </a:spcBef>
              <a:buClr>
                <a:srgbClr val="000000"/>
              </a:buClr>
              <a:buAutoNum type="arabicPeriod"/>
              <a:tabLst>
                <a:tab pos="527050" algn="l"/>
                <a:tab pos="527685" algn="l"/>
              </a:tabLst>
            </a:pPr>
            <a:r>
              <a:rPr sz="2000" dirty="0">
                <a:latin typeface="Arial" panose="020B0604020202020204" pitchFamily="34" charset="0"/>
                <a:cs typeface="Arial" panose="020B0604020202020204" pitchFamily="34" charset="0"/>
              </a:rPr>
              <a:t>Water</a:t>
            </a:r>
            <a:r>
              <a:rPr sz="2000" spc="-6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quality</a:t>
            </a:r>
            <a:r>
              <a:rPr sz="2000" spc="-50"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capabilities</a:t>
            </a:r>
            <a:endParaRPr sz="2000" dirty="0">
              <a:latin typeface="Arial" panose="020B0604020202020204" pitchFamily="34" charset="0"/>
              <a:cs typeface="Arial" panose="020B0604020202020204" pitchFamily="34" charset="0"/>
            </a:endParaRPr>
          </a:p>
          <a:p>
            <a:pPr marL="631825" lvl="1" indent="-342900">
              <a:lnSpc>
                <a:spcPct val="100000"/>
              </a:lnSpc>
              <a:spcBef>
                <a:spcPts val="229"/>
              </a:spcBef>
              <a:buClr>
                <a:srgbClr val="000000"/>
              </a:buClr>
              <a:buFont typeface="Arial"/>
              <a:buChar char="•"/>
              <a:tabLst>
                <a:tab pos="631825" algn="l"/>
                <a:tab pos="632460" algn="l"/>
              </a:tabLst>
            </a:pPr>
            <a:r>
              <a:rPr sz="2000" dirty="0">
                <a:latin typeface="Arial" panose="020B0604020202020204" pitchFamily="34" charset="0"/>
                <a:cs typeface="Arial" panose="020B0604020202020204" pitchFamily="34" charset="0"/>
              </a:rPr>
              <a:t>State</a:t>
            </a:r>
            <a:r>
              <a:rPr sz="2000" spc="-40"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variables</a:t>
            </a:r>
            <a:endParaRPr sz="2000" dirty="0">
              <a:latin typeface="Arial" panose="020B0604020202020204" pitchFamily="34" charset="0"/>
              <a:cs typeface="Arial" panose="020B0604020202020204" pitchFamily="34" charset="0"/>
            </a:endParaRPr>
          </a:p>
          <a:p>
            <a:pPr marL="631825" lvl="1" indent="-342900">
              <a:lnSpc>
                <a:spcPct val="100000"/>
              </a:lnSpc>
              <a:spcBef>
                <a:spcPts val="155"/>
              </a:spcBef>
              <a:buClr>
                <a:srgbClr val="000000"/>
              </a:buClr>
              <a:buFont typeface="Arial"/>
              <a:buChar char="•"/>
              <a:tabLst>
                <a:tab pos="631825" algn="l"/>
                <a:tab pos="632460" algn="l"/>
              </a:tabLst>
            </a:pPr>
            <a:r>
              <a:rPr sz="2000" dirty="0">
                <a:latin typeface="Arial" panose="020B0604020202020204" pitchFamily="34" charset="0"/>
                <a:cs typeface="Arial" panose="020B0604020202020204" pitchFamily="34" charset="0"/>
              </a:rPr>
              <a:t>Derived</a:t>
            </a:r>
            <a:r>
              <a:rPr sz="2000" spc="-80"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variables</a:t>
            </a:r>
            <a:endParaRPr sz="2000" dirty="0">
              <a:latin typeface="Arial" panose="020B0604020202020204" pitchFamily="34" charset="0"/>
              <a:cs typeface="Arial" panose="020B0604020202020204" pitchFamily="34" charset="0"/>
            </a:endParaRPr>
          </a:p>
          <a:p>
            <a:pPr marL="631825" lvl="1" indent="-342900">
              <a:lnSpc>
                <a:spcPct val="100000"/>
              </a:lnSpc>
              <a:spcBef>
                <a:spcPts val="229"/>
              </a:spcBef>
              <a:buClr>
                <a:srgbClr val="000000"/>
              </a:buClr>
              <a:buFont typeface="Arial"/>
              <a:buChar char="•"/>
              <a:tabLst>
                <a:tab pos="631825" algn="l"/>
                <a:tab pos="632460" algn="l"/>
              </a:tabLst>
            </a:pPr>
            <a:r>
              <a:rPr sz="2000" dirty="0">
                <a:latin typeface="Arial" panose="020B0604020202020204" pitchFamily="34" charset="0"/>
                <a:cs typeface="Arial" panose="020B0604020202020204" pitchFamily="34" charset="0"/>
              </a:rPr>
              <a:t>WQ</a:t>
            </a:r>
            <a:r>
              <a:rPr sz="2000" spc="-65"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processes</a:t>
            </a:r>
            <a:endParaRPr sz="2000" dirty="0">
              <a:latin typeface="Arial" panose="020B0604020202020204" pitchFamily="34" charset="0"/>
              <a:cs typeface="Arial" panose="020B0604020202020204" pitchFamily="34" charset="0"/>
            </a:endParaRPr>
          </a:p>
        </p:txBody>
      </p:sp>
      <p:pic>
        <p:nvPicPr>
          <p:cNvPr id="10" name="Picture 9" descr="A body of water with land in the back&#10;&#10;Description automatically generated with medium confidence">
            <a:extLst>
              <a:ext uri="{FF2B5EF4-FFF2-40B4-BE49-F238E27FC236}">
                <a16:creationId xmlns:a16="http://schemas.microsoft.com/office/drawing/2014/main" id="{FFC92782-E5B6-67DD-4897-03C4A1E231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1182" y="1199011"/>
            <a:ext cx="6817147" cy="4442393"/>
          </a:xfrm>
          <a:prstGeom prst="rect">
            <a:avLst/>
          </a:prstGeom>
          <a:ln w="7620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943100" y="971550"/>
            <a:ext cx="8572500" cy="5143500"/>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Conversions</a:t>
            </a:r>
            <a:r>
              <a:rPr spc="55" dirty="0">
                <a:solidFill>
                  <a:schemeClr val="tx1"/>
                </a:solidFill>
              </a:rPr>
              <a:t> </a:t>
            </a:r>
            <a:r>
              <a:rPr dirty="0">
                <a:solidFill>
                  <a:schemeClr val="tx1"/>
                </a:solidFill>
              </a:rPr>
              <a:t>between</a:t>
            </a:r>
            <a:r>
              <a:rPr spc="-120" dirty="0">
                <a:solidFill>
                  <a:schemeClr val="tx1"/>
                </a:solidFill>
              </a:rPr>
              <a:t> </a:t>
            </a:r>
            <a:r>
              <a:rPr dirty="0">
                <a:solidFill>
                  <a:schemeClr val="tx1"/>
                </a:solidFill>
              </a:rPr>
              <a:t>CE-</a:t>
            </a:r>
            <a:r>
              <a:rPr spc="-30" dirty="0">
                <a:solidFill>
                  <a:schemeClr val="tx1"/>
                </a:solidFill>
              </a:rPr>
              <a:t>QUAL-</a:t>
            </a:r>
            <a:r>
              <a:rPr dirty="0">
                <a:solidFill>
                  <a:schemeClr val="tx1"/>
                </a:solidFill>
              </a:rPr>
              <a:t>W2</a:t>
            </a:r>
            <a:r>
              <a:rPr spc="75" dirty="0">
                <a:solidFill>
                  <a:schemeClr val="tx1"/>
                </a:solidFill>
              </a:rPr>
              <a:t> </a:t>
            </a:r>
            <a:r>
              <a:rPr dirty="0">
                <a:solidFill>
                  <a:schemeClr val="tx1"/>
                </a:solidFill>
              </a:rPr>
              <a:t>State</a:t>
            </a:r>
            <a:r>
              <a:rPr spc="-70" dirty="0">
                <a:solidFill>
                  <a:schemeClr val="tx1"/>
                </a:solidFill>
              </a:rPr>
              <a:t> </a:t>
            </a:r>
            <a:r>
              <a:rPr spc="-10" dirty="0">
                <a:solidFill>
                  <a:schemeClr val="tx1"/>
                </a:solidFill>
              </a:rPr>
              <a:t>Variables</a:t>
            </a:r>
            <a:r>
              <a:rPr spc="-210" dirty="0">
                <a:solidFill>
                  <a:schemeClr val="tx1"/>
                </a:solidFill>
              </a:rPr>
              <a:t> </a:t>
            </a:r>
            <a:r>
              <a:rPr dirty="0">
                <a:solidFill>
                  <a:schemeClr val="tx1"/>
                </a:solidFill>
              </a:rPr>
              <a:t>and</a:t>
            </a:r>
            <a:r>
              <a:rPr spc="20" dirty="0">
                <a:solidFill>
                  <a:schemeClr val="tx1"/>
                </a:solidFill>
              </a:rPr>
              <a:t> </a:t>
            </a:r>
            <a:r>
              <a:rPr dirty="0">
                <a:solidFill>
                  <a:schemeClr val="tx1"/>
                </a:solidFill>
              </a:rPr>
              <a:t>Commonly</a:t>
            </a:r>
            <a:r>
              <a:rPr spc="80" dirty="0">
                <a:solidFill>
                  <a:schemeClr val="tx1"/>
                </a:solidFill>
              </a:rPr>
              <a:t> </a:t>
            </a:r>
            <a:r>
              <a:rPr spc="-20" dirty="0">
                <a:solidFill>
                  <a:schemeClr val="tx1"/>
                </a:solidFill>
              </a:rPr>
              <a:t>Used</a:t>
            </a:r>
          </a:p>
          <a:p>
            <a:pPr marL="12700">
              <a:lnSpc>
                <a:spcPct val="100000"/>
              </a:lnSpc>
              <a:spcBef>
                <a:spcPts val="50"/>
              </a:spcBef>
            </a:pPr>
            <a:r>
              <a:rPr dirty="0">
                <a:solidFill>
                  <a:schemeClr val="tx1"/>
                </a:solidFill>
              </a:rPr>
              <a:t>Field</a:t>
            </a:r>
            <a:r>
              <a:rPr spc="-70" dirty="0">
                <a:solidFill>
                  <a:schemeClr val="tx1"/>
                </a:solidFill>
              </a:rPr>
              <a:t> </a:t>
            </a:r>
            <a:r>
              <a:rPr spc="-20" dirty="0">
                <a:solidFill>
                  <a:schemeClr val="tx1"/>
                </a:solidFill>
              </a:rPr>
              <a:t>Data</a:t>
            </a:r>
          </a:p>
        </p:txBody>
      </p:sp>
      <p:sp>
        <p:nvSpPr>
          <p:cNvPr id="8" name="object 8"/>
          <p:cNvSpPr txBox="1">
            <a:spLocks noGrp="1"/>
          </p:cNvSpPr>
          <p:nvPr>
            <p:ph type="sldNum" sz="quarter" idx="7"/>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20</a:t>
            </a:fld>
            <a:endParaRPr spc="-2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lang="en-US" sz="3200" spc="-10" dirty="0">
                <a:solidFill>
                  <a:schemeClr val="tx1"/>
                </a:solidFill>
              </a:rPr>
              <a:t>Data Limitations</a:t>
            </a:r>
            <a:endParaRPr sz="3200" dirty="0">
              <a:solidFill>
                <a:schemeClr val="tx1"/>
              </a:solidFill>
            </a:endParaRPr>
          </a:p>
        </p:txBody>
      </p:sp>
      <p:sp>
        <p:nvSpPr>
          <p:cNvPr id="4" name="object 4"/>
          <p:cNvSpPr txBox="1">
            <a:spLocks noGrp="1"/>
          </p:cNvSpPr>
          <p:nvPr>
            <p:ph idx="1"/>
          </p:nvPr>
        </p:nvSpPr>
        <p:spPr>
          <a:xfrm>
            <a:off x="304800" y="1143000"/>
            <a:ext cx="11201400" cy="1913985"/>
          </a:xfrm>
          <a:prstGeom prst="rect">
            <a:avLst/>
          </a:prstGeom>
        </p:spPr>
        <p:txBody>
          <a:bodyPr vert="horz" wrap="square" lIns="0" tIns="15875" rIns="0" bIns="0" rtlCol="0">
            <a:spAutoFit/>
          </a:bodyPr>
          <a:lstStyle/>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lang="en-US" b="0" dirty="0">
                <a:solidFill>
                  <a:schemeClr val="tx1"/>
                </a:solidFill>
              </a:rPr>
              <a:t>Availability and Quality of Data:</a:t>
            </a:r>
          </a:p>
          <a:p>
            <a:pPr marL="723900" lvl="1" indent="-342900">
              <a:lnSpc>
                <a:spcPts val="2365"/>
              </a:lnSpc>
              <a:spcBef>
                <a:spcPts val="125"/>
              </a:spcBef>
              <a:buClr>
                <a:srgbClr val="000000"/>
              </a:buClr>
              <a:tabLst>
                <a:tab pos="323215" algn="l"/>
                <a:tab pos="323850" algn="l"/>
              </a:tabLst>
            </a:pPr>
            <a:r>
              <a:rPr lang="en-US" b="0" dirty="0">
                <a:solidFill>
                  <a:schemeClr val="tx1"/>
                </a:solidFill>
              </a:rPr>
              <a:t>Insufficient Data: Lack of historical or real-time data for model calibration and validation.</a:t>
            </a:r>
          </a:p>
          <a:p>
            <a:pPr marL="723900" lvl="1" indent="-342900">
              <a:lnSpc>
                <a:spcPts val="2365"/>
              </a:lnSpc>
              <a:spcBef>
                <a:spcPts val="125"/>
              </a:spcBef>
              <a:buClr>
                <a:srgbClr val="000000"/>
              </a:buClr>
              <a:tabLst>
                <a:tab pos="323215" algn="l"/>
                <a:tab pos="323850" algn="l"/>
              </a:tabLst>
            </a:pPr>
            <a:r>
              <a:rPr lang="en-US" b="0" dirty="0">
                <a:solidFill>
                  <a:schemeClr val="tx1"/>
                </a:solidFill>
              </a:rPr>
              <a:t>Data Quality: Inaccuracies and inconsistencies in data collection methods, leading to unreliable inputs.</a:t>
            </a:r>
          </a:p>
          <a:p>
            <a:pPr marL="723900" lvl="1" indent="-342900">
              <a:lnSpc>
                <a:spcPts val="2365"/>
              </a:lnSpc>
              <a:spcBef>
                <a:spcPts val="125"/>
              </a:spcBef>
              <a:buClr>
                <a:srgbClr val="000000"/>
              </a:buClr>
              <a:tabLst>
                <a:tab pos="323215" algn="l"/>
                <a:tab pos="323850" algn="l"/>
              </a:tabLst>
            </a:pPr>
            <a:r>
              <a:rPr lang="en-US" b="0" dirty="0">
                <a:solidFill>
                  <a:schemeClr val="tx1"/>
                </a:solidFill>
              </a:rPr>
              <a:t>Spatial and Temporal Resolution: Inadequate resolution of data to capture local variations and short-term dynamics.</a:t>
            </a:r>
          </a:p>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lang="en-US" b="0" dirty="0">
                <a:solidFill>
                  <a:schemeClr val="tx1"/>
                </a:solidFill>
              </a:rPr>
              <a:t>Missing Data: Gaps in data records can impede the development of accurate models.</a:t>
            </a:r>
            <a:endParaRPr b="0" spc="-1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21</a:t>
            </a:fld>
            <a:endParaRPr spc="-25" dirty="0"/>
          </a:p>
        </p:txBody>
      </p:sp>
    </p:spTree>
    <p:extLst>
      <p:ext uri="{BB962C8B-B14F-4D97-AF65-F5344CB8AC3E}">
        <p14:creationId xmlns:p14="http://schemas.microsoft.com/office/powerpoint/2010/main" val="157583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592149"/>
          </a:xfrm>
          <a:prstGeom prst="rect">
            <a:avLst/>
          </a:prstGeom>
        </p:spPr>
        <p:txBody>
          <a:bodyPr vert="horz" wrap="square" lIns="0" tIns="98742" rIns="0" bIns="0" rtlCol="0">
            <a:spAutoFit/>
          </a:bodyPr>
          <a:lstStyle/>
          <a:p>
            <a:pPr marL="12700">
              <a:lnSpc>
                <a:spcPct val="100000"/>
              </a:lnSpc>
              <a:spcBef>
                <a:spcPts val="130"/>
              </a:spcBef>
            </a:pPr>
            <a:r>
              <a:rPr lang="en-US" sz="3200" spc="-10" dirty="0">
                <a:solidFill>
                  <a:schemeClr val="tx1"/>
                </a:solidFill>
              </a:rPr>
              <a:t>Model Complexity and Assumptions</a:t>
            </a:r>
            <a:endParaRPr lang="en-US" sz="3200" dirty="0">
              <a:solidFill>
                <a:schemeClr val="tx1"/>
              </a:solidFill>
            </a:endParaRPr>
          </a:p>
        </p:txBody>
      </p:sp>
      <p:sp>
        <p:nvSpPr>
          <p:cNvPr id="4" name="object 4"/>
          <p:cNvSpPr txBox="1">
            <a:spLocks noGrp="1"/>
          </p:cNvSpPr>
          <p:nvPr>
            <p:ph idx="1"/>
          </p:nvPr>
        </p:nvSpPr>
        <p:spPr>
          <a:xfrm>
            <a:off x="304800" y="1143000"/>
            <a:ext cx="11201400" cy="2542363"/>
          </a:xfrm>
          <a:prstGeom prst="rect">
            <a:avLst/>
          </a:prstGeom>
        </p:spPr>
        <p:txBody>
          <a:bodyPr vert="horz" wrap="square" lIns="0" tIns="15875" rIns="0" bIns="0" rtlCol="0">
            <a:spAutoFit/>
          </a:bodyPr>
          <a:lstStyle/>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lang="en-US" b="0" dirty="0">
                <a:solidFill>
                  <a:schemeClr val="tx1"/>
                </a:solidFill>
              </a:rPr>
              <a:t>Simplified Representations:</a:t>
            </a:r>
          </a:p>
          <a:p>
            <a:pPr marL="723900" lvl="1" indent="-342900">
              <a:lnSpc>
                <a:spcPts val="2365"/>
              </a:lnSpc>
              <a:spcBef>
                <a:spcPts val="125"/>
              </a:spcBef>
              <a:buClr>
                <a:srgbClr val="000000"/>
              </a:buClr>
              <a:tabLst>
                <a:tab pos="323215" algn="l"/>
                <a:tab pos="323850" algn="l"/>
              </a:tabLst>
            </a:pPr>
            <a:r>
              <a:rPr lang="en-US" b="0" dirty="0">
                <a:solidFill>
                  <a:schemeClr val="tx1"/>
                </a:solidFill>
              </a:rPr>
              <a:t>Models often simplify complex physical, chemical, and biological processes, which can lead to oversimplification and loss of important details.</a:t>
            </a:r>
          </a:p>
          <a:p>
            <a:pPr marL="723900" lvl="1" indent="-342900">
              <a:lnSpc>
                <a:spcPts val="2365"/>
              </a:lnSpc>
              <a:spcBef>
                <a:spcPts val="125"/>
              </a:spcBef>
              <a:buClr>
                <a:srgbClr val="000000"/>
              </a:buClr>
              <a:tabLst>
                <a:tab pos="323215" algn="l"/>
                <a:tab pos="323850" algn="l"/>
              </a:tabLst>
            </a:pPr>
            <a:r>
              <a:rPr lang="en-US" b="0" dirty="0">
                <a:solidFill>
                  <a:schemeClr val="tx1"/>
                </a:solidFill>
              </a:rPr>
              <a:t>Assumptions and approximations may not always reflect real-world conditions accurately.</a:t>
            </a:r>
          </a:p>
          <a:p>
            <a:pPr marL="381000" indent="-342900">
              <a:lnSpc>
                <a:spcPts val="2365"/>
              </a:lnSpc>
              <a:spcBef>
                <a:spcPts val="125"/>
              </a:spcBef>
              <a:buClr>
                <a:srgbClr val="000000"/>
              </a:buClr>
              <a:buFont typeface="Arial" panose="020B0604020202020204" pitchFamily="34" charset="0"/>
              <a:buChar char="•"/>
              <a:tabLst>
                <a:tab pos="323215" algn="l"/>
                <a:tab pos="323850" algn="l"/>
              </a:tabLst>
            </a:pPr>
            <a:r>
              <a:rPr lang="en-US" b="0" dirty="0">
                <a:solidFill>
                  <a:schemeClr val="tx1"/>
                </a:solidFill>
              </a:rPr>
              <a:t>Parameter Estimation:</a:t>
            </a:r>
          </a:p>
          <a:p>
            <a:pPr marL="723900" lvl="1" indent="-342900">
              <a:lnSpc>
                <a:spcPts val="2365"/>
              </a:lnSpc>
              <a:spcBef>
                <a:spcPts val="125"/>
              </a:spcBef>
              <a:buClr>
                <a:srgbClr val="000000"/>
              </a:buClr>
              <a:tabLst>
                <a:tab pos="323215" algn="l"/>
                <a:tab pos="323850" algn="l"/>
              </a:tabLst>
            </a:pPr>
            <a:r>
              <a:rPr lang="en-US" b="0" dirty="0">
                <a:solidFill>
                  <a:schemeClr val="tx1"/>
                </a:solidFill>
              </a:rPr>
              <a:t>Difficulty in accurately estimating model parameters due to variability and uncertainty in natural systems.</a:t>
            </a:r>
          </a:p>
          <a:p>
            <a:pPr marL="723900" lvl="1" indent="-342900">
              <a:lnSpc>
                <a:spcPts val="2365"/>
              </a:lnSpc>
              <a:spcBef>
                <a:spcPts val="125"/>
              </a:spcBef>
              <a:buClr>
                <a:srgbClr val="000000"/>
              </a:buClr>
              <a:tabLst>
                <a:tab pos="323215" algn="l"/>
                <a:tab pos="323850" algn="l"/>
              </a:tabLst>
            </a:pPr>
            <a:r>
              <a:rPr lang="en-US" b="0" dirty="0">
                <a:solidFill>
                  <a:schemeClr val="tx1"/>
                </a:solidFill>
              </a:rPr>
              <a:t>Sensitivity of models to parameter values can lead to significant variations in output.</a:t>
            </a:r>
            <a:endParaRPr b="0" spc="-1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22</a:t>
            </a:fld>
            <a:endParaRPr spc="-25" dirty="0"/>
          </a:p>
        </p:txBody>
      </p:sp>
    </p:spTree>
    <p:extLst>
      <p:ext uri="{BB962C8B-B14F-4D97-AF65-F5344CB8AC3E}">
        <p14:creationId xmlns:p14="http://schemas.microsoft.com/office/powerpoint/2010/main" val="2167054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180975" y="219075"/>
              <a:ext cx="11791950" cy="6353175"/>
            </a:xfrm>
            <a:prstGeom prst="rect">
              <a:avLst/>
            </a:prstGeom>
          </p:spPr>
        </p:pic>
      </p:grpSp>
      <p:sp>
        <p:nvSpPr>
          <p:cNvPr id="5" name="object 5"/>
          <p:cNvSpPr/>
          <p:nvPr/>
        </p:nvSpPr>
        <p:spPr>
          <a:xfrm>
            <a:off x="6076950" y="3424237"/>
            <a:ext cx="28575" cy="0"/>
          </a:xfrm>
          <a:custGeom>
            <a:avLst/>
            <a:gdLst/>
            <a:ahLst/>
            <a:cxnLst/>
            <a:rect l="l" t="t" r="r" b="b"/>
            <a:pathLst>
              <a:path w="28575">
                <a:moveTo>
                  <a:pt x="0" y="0"/>
                </a:moveTo>
                <a:lnTo>
                  <a:pt x="28573" y="0"/>
                </a:lnTo>
              </a:path>
            </a:pathLst>
          </a:custGeom>
          <a:ln w="9524">
            <a:solidFill>
              <a:srgbClr val="FEFEFE"/>
            </a:solidFill>
          </a:ln>
        </p:spPr>
        <p:txBody>
          <a:bodyPr wrap="square" lIns="0" tIns="0" rIns="0" bIns="0" rtlCol="0"/>
          <a:lstStyle/>
          <a:p>
            <a:endParaRPr/>
          </a:p>
        </p:txBody>
      </p:sp>
      <p:sp>
        <p:nvSpPr>
          <p:cNvPr id="6" name="object 6"/>
          <p:cNvSpPr/>
          <p:nvPr/>
        </p:nvSpPr>
        <p:spPr>
          <a:xfrm>
            <a:off x="409575" y="6305550"/>
            <a:ext cx="11358880" cy="0"/>
          </a:xfrm>
          <a:custGeom>
            <a:avLst/>
            <a:gdLst/>
            <a:ahLst/>
            <a:cxnLst/>
            <a:rect l="l" t="t" r="r" b="b"/>
            <a:pathLst>
              <a:path w="11358880">
                <a:moveTo>
                  <a:pt x="0" y="0"/>
                </a:moveTo>
                <a:lnTo>
                  <a:pt x="1135888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3009645" y="6318567"/>
            <a:ext cx="2473325" cy="243204"/>
          </a:xfrm>
          <a:prstGeom prst="rect">
            <a:avLst/>
          </a:prstGeom>
        </p:spPr>
        <p:txBody>
          <a:bodyPr vert="horz" wrap="square" lIns="0" tIns="15875" rIns="0" bIns="0" rtlCol="0">
            <a:spAutoFit/>
          </a:bodyPr>
          <a:lstStyle/>
          <a:p>
            <a:pPr marL="12700">
              <a:lnSpc>
                <a:spcPct val="100000"/>
              </a:lnSpc>
              <a:spcBef>
                <a:spcPts val="125"/>
              </a:spcBef>
            </a:pPr>
            <a:r>
              <a:rPr sz="1400" spc="-20" dirty="0">
                <a:latin typeface="Arial"/>
                <a:cs typeface="Arial"/>
              </a:rPr>
              <a:t>US</a:t>
            </a:r>
            <a:r>
              <a:rPr sz="1400" spc="-45" dirty="0">
                <a:latin typeface="Arial"/>
                <a:cs typeface="Arial"/>
              </a:rPr>
              <a:t> </a:t>
            </a:r>
            <a:r>
              <a:rPr sz="1400" dirty="0">
                <a:latin typeface="Arial"/>
                <a:cs typeface="Arial"/>
              </a:rPr>
              <a:t>Army</a:t>
            </a:r>
            <a:r>
              <a:rPr sz="1400" spc="-25" dirty="0">
                <a:latin typeface="Arial"/>
                <a:cs typeface="Arial"/>
              </a:rPr>
              <a:t> </a:t>
            </a:r>
            <a:r>
              <a:rPr sz="1400" dirty="0">
                <a:latin typeface="Arial"/>
                <a:cs typeface="Arial"/>
              </a:rPr>
              <a:t>Corps</a:t>
            </a:r>
            <a:r>
              <a:rPr sz="1400" spc="-110" dirty="0">
                <a:latin typeface="Arial"/>
                <a:cs typeface="Arial"/>
              </a:rPr>
              <a:t> </a:t>
            </a:r>
            <a:r>
              <a:rPr sz="1400" dirty="0">
                <a:latin typeface="Arial"/>
                <a:cs typeface="Arial"/>
              </a:rPr>
              <a:t>of</a:t>
            </a:r>
            <a:r>
              <a:rPr sz="1400" spc="-90" dirty="0">
                <a:latin typeface="Arial"/>
                <a:cs typeface="Arial"/>
              </a:rPr>
              <a:t> </a:t>
            </a:r>
            <a:r>
              <a:rPr sz="1400" dirty="0">
                <a:latin typeface="Arial"/>
                <a:cs typeface="Arial"/>
              </a:rPr>
              <a:t>Engineers</a:t>
            </a:r>
            <a:r>
              <a:rPr sz="1400" spc="330" dirty="0">
                <a:latin typeface="Arial"/>
                <a:cs typeface="Arial"/>
              </a:rPr>
              <a:t> </a:t>
            </a:r>
            <a:r>
              <a:rPr sz="1400" spc="-50" dirty="0">
                <a:latin typeface="Symbol"/>
                <a:cs typeface="Symbol"/>
              </a:rPr>
              <a:t></a:t>
            </a:r>
            <a:endParaRPr sz="1400">
              <a:latin typeface="Symbol"/>
              <a:cs typeface="Symbol"/>
            </a:endParaRPr>
          </a:p>
        </p:txBody>
      </p:sp>
      <p:sp>
        <p:nvSpPr>
          <p:cNvPr id="8" name="object 8"/>
          <p:cNvSpPr txBox="1"/>
          <p:nvPr/>
        </p:nvSpPr>
        <p:spPr>
          <a:xfrm>
            <a:off x="5636895" y="33273"/>
            <a:ext cx="933450" cy="173990"/>
          </a:xfrm>
          <a:prstGeom prst="rect">
            <a:avLst/>
          </a:prstGeom>
        </p:spPr>
        <p:txBody>
          <a:bodyPr vert="horz" wrap="square" lIns="0" tIns="15875" rIns="0" bIns="0" rtlCol="0">
            <a:spAutoFit/>
          </a:bodyPr>
          <a:lstStyle/>
          <a:p>
            <a:pPr marL="12700">
              <a:lnSpc>
                <a:spcPct val="100000"/>
              </a:lnSpc>
              <a:spcBef>
                <a:spcPts val="125"/>
              </a:spcBef>
            </a:pPr>
            <a:r>
              <a:rPr sz="950" b="1" spc="-10" dirty="0">
                <a:solidFill>
                  <a:srgbClr val="757575"/>
                </a:solidFill>
                <a:latin typeface="Arial"/>
                <a:cs typeface="Arial"/>
              </a:rPr>
              <a:t>UNCLASSIFIED</a:t>
            </a:r>
            <a:endParaRPr sz="950">
              <a:latin typeface="Arial"/>
              <a:cs typeface="Arial"/>
            </a:endParaRPr>
          </a:p>
        </p:txBody>
      </p:sp>
      <p:sp>
        <p:nvSpPr>
          <p:cNvPr id="9" name="object 9"/>
          <p:cNvSpPr txBox="1"/>
          <p:nvPr/>
        </p:nvSpPr>
        <p:spPr>
          <a:xfrm>
            <a:off x="5611876" y="6318567"/>
            <a:ext cx="3568700" cy="481965"/>
          </a:xfrm>
          <a:prstGeom prst="rect">
            <a:avLst/>
          </a:prstGeom>
        </p:spPr>
        <p:txBody>
          <a:bodyPr vert="horz" wrap="square" lIns="0" tIns="15875" rIns="0" bIns="0" rtlCol="0">
            <a:spAutoFit/>
          </a:bodyPr>
          <a:lstStyle/>
          <a:p>
            <a:pPr marL="12700">
              <a:lnSpc>
                <a:spcPct val="100000"/>
              </a:lnSpc>
              <a:spcBef>
                <a:spcPts val="125"/>
              </a:spcBef>
            </a:pPr>
            <a:r>
              <a:rPr sz="1400" dirty="0">
                <a:latin typeface="Arial"/>
                <a:cs typeface="Arial"/>
              </a:rPr>
              <a:t>Engineer</a:t>
            </a:r>
            <a:r>
              <a:rPr sz="1400" spc="-165" dirty="0">
                <a:latin typeface="Arial"/>
                <a:cs typeface="Arial"/>
              </a:rPr>
              <a:t> </a:t>
            </a:r>
            <a:r>
              <a:rPr sz="1400" dirty="0">
                <a:latin typeface="Arial"/>
                <a:cs typeface="Arial"/>
              </a:rPr>
              <a:t>Research</a:t>
            </a:r>
            <a:r>
              <a:rPr sz="1400" spc="-185" dirty="0">
                <a:latin typeface="Arial"/>
                <a:cs typeface="Arial"/>
              </a:rPr>
              <a:t> </a:t>
            </a:r>
            <a:r>
              <a:rPr sz="1400" dirty="0">
                <a:latin typeface="Arial"/>
                <a:cs typeface="Arial"/>
              </a:rPr>
              <a:t>and</a:t>
            </a:r>
            <a:r>
              <a:rPr sz="1400" spc="75" dirty="0">
                <a:latin typeface="Arial"/>
                <a:cs typeface="Arial"/>
              </a:rPr>
              <a:t> </a:t>
            </a:r>
            <a:r>
              <a:rPr sz="1400" dirty="0">
                <a:latin typeface="Arial"/>
                <a:cs typeface="Arial"/>
              </a:rPr>
              <a:t>Development</a:t>
            </a:r>
            <a:r>
              <a:rPr sz="1400" spc="-155" dirty="0">
                <a:latin typeface="Arial"/>
                <a:cs typeface="Arial"/>
              </a:rPr>
              <a:t> </a:t>
            </a:r>
            <a:r>
              <a:rPr sz="1400" spc="-10" dirty="0">
                <a:latin typeface="Arial"/>
                <a:cs typeface="Arial"/>
              </a:rPr>
              <a:t>Center</a:t>
            </a:r>
            <a:endParaRPr sz="1400">
              <a:latin typeface="Arial"/>
              <a:cs typeface="Arial"/>
            </a:endParaRPr>
          </a:p>
          <a:p>
            <a:pPr marL="30480">
              <a:lnSpc>
                <a:spcPct val="100000"/>
              </a:lnSpc>
              <a:spcBef>
                <a:spcPts val="740"/>
              </a:spcBef>
            </a:pPr>
            <a:r>
              <a:rPr sz="950" b="1" spc="-10" dirty="0">
                <a:solidFill>
                  <a:srgbClr val="757575"/>
                </a:solidFill>
                <a:latin typeface="Arial"/>
                <a:cs typeface="Arial"/>
              </a:rPr>
              <a:t>UNCLASSIFIED</a:t>
            </a:r>
            <a:endParaRPr sz="950">
              <a:latin typeface="Arial"/>
              <a:cs typeface="Arial"/>
            </a:endParaRPr>
          </a:p>
        </p:txBody>
      </p:sp>
      <p:sp>
        <p:nvSpPr>
          <p:cNvPr id="10" name="object 10"/>
          <p:cNvSpPr txBox="1">
            <a:spLocks noGrp="1"/>
          </p:cNvSpPr>
          <p:nvPr>
            <p:ph type="title"/>
          </p:nvPr>
        </p:nvSpPr>
        <p:spPr>
          <a:xfrm>
            <a:off x="274320" y="327405"/>
            <a:ext cx="2266315" cy="518159"/>
          </a:xfrm>
          <a:prstGeom prst="rect">
            <a:avLst/>
          </a:prstGeom>
        </p:spPr>
        <p:txBody>
          <a:bodyPr vert="horz" wrap="square" lIns="0" tIns="16510" rIns="0" bIns="0" rtlCol="0">
            <a:spAutoFit/>
          </a:bodyPr>
          <a:lstStyle/>
          <a:p>
            <a:pPr marL="12700">
              <a:lnSpc>
                <a:spcPct val="100000"/>
              </a:lnSpc>
              <a:spcBef>
                <a:spcPts val="130"/>
              </a:spcBef>
            </a:pPr>
            <a:r>
              <a:rPr sz="3200" spc="-10" dirty="0">
                <a:solidFill>
                  <a:srgbClr val="000000"/>
                </a:solidFill>
              </a:rPr>
              <a:t>Questions?</a:t>
            </a:r>
            <a:endParaRPr sz="3200"/>
          </a:p>
        </p:txBody>
      </p:sp>
      <p:sp>
        <p:nvSpPr>
          <p:cNvPr id="11" name="object 11"/>
          <p:cNvSpPr txBox="1"/>
          <p:nvPr/>
        </p:nvSpPr>
        <p:spPr>
          <a:xfrm>
            <a:off x="11271884" y="6637337"/>
            <a:ext cx="158750" cy="163195"/>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Arial"/>
                <a:cs typeface="Arial"/>
              </a:rPr>
              <a:t>19</a:t>
            </a:r>
            <a:endParaRPr sz="900">
              <a:latin typeface="Arial"/>
              <a:cs typeface="Arial"/>
            </a:endParaRPr>
          </a:p>
        </p:txBody>
      </p:sp>
      <p:pic>
        <p:nvPicPr>
          <p:cNvPr id="12" name="object 12"/>
          <p:cNvPicPr/>
          <p:nvPr/>
        </p:nvPicPr>
        <p:blipFill>
          <a:blip r:embed="rId4" cstate="print"/>
          <a:stretch>
            <a:fillRect/>
          </a:stretch>
        </p:blipFill>
        <p:spPr>
          <a:xfrm>
            <a:off x="2152650" y="981075"/>
            <a:ext cx="7886700" cy="5257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lang="en-US" sz="3200" dirty="0">
                <a:solidFill>
                  <a:schemeClr val="tx1"/>
                </a:solidFill>
              </a:rPr>
              <a:t>Important Terms</a:t>
            </a:r>
            <a:endParaRPr sz="3200" dirty="0">
              <a:solidFill>
                <a:schemeClr val="tx1"/>
              </a:solidFill>
            </a:endParaRPr>
          </a:p>
        </p:txBody>
      </p:sp>
      <p:sp>
        <p:nvSpPr>
          <p:cNvPr id="8" name="object 8"/>
          <p:cNvSpPr txBox="1">
            <a:spLocks noGrp="1"/>
          </p:cNvSpPr>
          <p:nvPr>
            <p:ph type="sldNum" sz="quarter" idx="12"/>
          </p:nvPr>
        </p:nvSpPr>
        <p:spPr>
          <a:xfrm>
            <a:off x="11262994" y="6568789"/>
            <a:ext cx="222250" cy="205504"/>
          </a:xfrm>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solidFill>
                  <a:schemeClr val="tx1"/>
                </a:solidFill>
              </a:rPr>
              <a:t>3</a:t>
            </a:fld>
            <a:endParaRPr spc="-5" dirty="0">
              <a:solidFill>
                <a:schemeClr val="tx1"/>
              </a:solidFill>
            </a:endParaRPr>
          </a:p>
        </p:txBody>
      </p:sp>
      <p:sp>
        <p:nvSpPr>
          <p:cNvPr id="4" name="object 4"/>
          <p:cNvSpPr txBox="1"/>
          <p:nvPr/>
        </p:nvSpPr>
        <p:spPr>
          <a:xfrm>
            <a:off x="485457" y="1250886"/>
            <a:ext cx="10749280" cy="4671151"/>
          </a:xfrm>
          <a:prstGeom prst="rect">
            <a:avLst/>
          </a:prstGeom>
        </p:spPr>
        <p:txBody>
          <a:bodyPr vert="horz" wrap="square" lIns="0" tIns="15875" rIns="0" bIns="0" rtlCol="0">
            <a:spAutoFit/>
          </a:bodyPr>
          <a:lstStyle/>
          <a:p>
            <a:pPr marL="298450" marR="501015" indent="-286385">
              <a:lnSpc>
                <a:spcPct val="100000"/>
              </a:lnSpc>
              <a:spcBef>
                <a:spcPts val="125"/>
              </a:spcBef>
              <a:buClr>
                <a:srgbClr val="000000"/>
              </a:buClr>
              <a:buChar char="•"/>
              <a:tabLst>
                <a:tab pos="298450" algn="l"/>
                <a:tab pos="299085" algn="l"/>
              </a:tabLst>
            </a:pPr>
            <a:r>
              <a:rPr lang="en-US" sz="2000" dirty="0">
                <a:solidFill>
                  <a:schemeClr val="tx1"/>
                </a:solidFill>
                <a:latin typeface="Arial"/>
                <a:cs typeface="Arial"/>
              </a:rPr>
              <a:t>State Variables: Fundamental variables in a model that describe the state of the system at any given time. These variables are intrinsic to the system and are typically governed by differential equations representing the physical, chemical, or biological processes. In other words, they are incorporated into the advection-diffusion and transformation processes.</a:t>
            </a:r>
          </a:p>
          <a:p>
            <a:pPr marL="755650" marR="501015" lvl="1" indent="-286385">
              <a:spcBef>
                <a:spcPts val="125"/>
              </a:spcBef>
              <a:buClr>
                <a:srgbClr val="000000"/>
              </a:buClr>
              <a:buChar char="•"/>
              <a:tabLst>
                <a:tab pos="298450" algn="l"/>
                <a:tab pos="299085" algn="l"/>
              </a:tabLst>
            </a:pPr>
            <a:r>
              <a:rPr lang="en-US" sz="2000" dirty="0">
                <a:solidFill>
                  <a:schemeClr val="tx1"/>
                </a:solidFill>
                <a:latin typeface="Arial"/>
                <a:cs typeface="Arial"/>
              </a:rPr>
              <a:t>Examples: Concentrations of various substances (e.g., nutrients like nitrogen and phosphorus, dissolved oxygen, temperature, microbial populations).</a:t>
            </a:r>
          </a:p>
          <a:p>
            <a:pPr marL="298450" marR="501015" indent="-286385">
              <a:lnSpc>
                <a:spcPct val="100000"/>
              </a:lnSpc>
              <a:spcBef>
                <a:spcPts val="125"/>
              </a:spcBef>
              <a:buClr>
                <a:srgbClr val="000000"/>
              </a:buClr>
              <a:buChar char="•"/>
              <a:tabLst>
                <a:tab pos="298450" algn="l"/>
                <a:tab pos="299085" algn="l"/>
              </a:tabLst>
            </a:pPr>
            <a:r>
              <a:rPr lang="en-US" sz="2000" dirty="0">
                <a:solidFill>
                  <a:schemeClr val="tx1"/>
                </a:solidFill>
                <a:latin typeface="Arial"/>
                <a:cs typeface="Arial"/>
              </a:rPr>
              <a:t>Derived Variables: Calculated from the state variables and other known quantities within the system. They provide additional insights or outputs that are not directly modeled by the state equations but are important for interpreting the system's behavior.</a:t>
            </a:r>
          </a:p>
          <a:p>
            <a:pPr marL="755650" marR="501015" lvl="1" indent="-286385">
              <a:spcBef>
                <a:spcPts val="125"/>
              </a:spcBef>
              <a:buClr>
                <a:srgbClr val="000000"/>
              </a:buClr>
              <a:buChar char="•"/>
              <a:tabLst>
                <a:tab pos="298450" algn="l"/>
                <a:tab pos="299085" algn="l"/>
              </a:tabLst>
            </a:pPr>
            <a:r>
              <a:rPr lang="en-US" sz="2000" dirty="0">
                <a:solidFill>
                  <a:schemeClr val="tx1"/>
                </a:solidFill>
                <a:latin typeface="Arial"/>
                <a:cs typeface="Arial"/>
              </a:rPr>
              <a:t>Examples: Saturation levels of dissolved oxygen (derived from temperature and oxygen concentration), water quality indices (calculated from various state variables), and total suspended solids (which might be derived from measurements of turbidity and flow rates), and Total Dissolved Gas (TDG, derived by summing dissolved oxygen and nitrogen)</a:t>
            </a:r>
          </a:p>
        </p:txBody>
      </p:sp>
    </p:spTree>
    <p:extLst>
      <p:ext uri="{BB962C8B-B14F-4D97-AF65-F5344CB8AC3E}">
        <p14:creationId xmlns:p14="http://schemas.microsoft.com/office/powerpoint/2010/main" val="2895434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lang="en-US" sz="3200" dirty="0">
                <a:solidFill>
                  <a:schemeClr val="tx1"/>
                </a:solidFill>
              </a:rPr>
              <a:t>Important Terms, Continued</a:t>
            </a:r>
            <a:endParaRPr sz="3200" dirty="0">
              <a:solidFill>
                <a:schemeClr val="tx1"/>
              </a:solidFill>
            </a:endParaRPr>
          </a:p>
        </p:txBody>
      </p:sp>
      <p:sp>
        <p:nvSpPr>
          <p:cNvPr id="8" name="object 8"/>
          <p:cNvSpPr txBox="1">
            <a:spLocks noGrp="1"/>
          </p:cNvSpPr>
          <p:nvPr>
            <p:ph type="sldNum" sz="quarter" idx="12"/>
          </p:nvPr>
        </p:nvSpPr>
        <p:spPr>
          <a:xfrm>
            <a:off x="11262994" y="6568789"/>
            <a:ext cx="222250" cy="205504"/>
          </a:xfrm>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solidFill>
                  <a:schemeClr val="tx1"/>
                </a:solidFill>
              </a:rPr>
              <a:t>4</a:t>
            </a:fld>
            <a:endParaRPr spc="-5" dirty="0">
              <a:solidFill>
                <a:schemeClr val="tx1"/>
              </a:solidFill>
            </a:endParaRPr>
          </a:p>
        </p:txBody>
      </p:sp>
      <p:sp>
        <p:nvSpPr>
          <p:cNvPr id="4" name="object 4"/>
          <p:cNvSpPr txBox="1"/>
          <p:nvPr/>
        </p:nvSpPr>
        <p:spPr>
          <a:xfrm>
            <a:off x="485457" y="1250886"/>
            <a:ext cx="10749280" cy="4055597"/>
          </a:xfrm>
          <a:prstGeom prst="rect">
            <a:avLst/>
          </a:prstGeom>
        </p:spPr>
        <p:txBody>
          <a:bodyPr vert="horz" wrap="square" lIns="0" tIns="15875" rIns="0" bIns="0" rtlCol="0">
            <a:spAutoFit/>
          </a:bodyPr>
          <a:lstStyle/>
          <a:p>
            <a:pPr marL="298450" marR="501015" indent="-286385">
              <a:lnSpc>
                <a:spcPct val="100000"/>
              </a:lnSpc>
              <a:spcBef>
                <a:spcPts val="125"/>
              </a:spcBef>
              <a:buClr>
                <a:srgbClr val="000000"/>
              </a:buClr>
              <a:buChar char="•"/>
              <a:tabLst>
                <a:tab pos="298450" algn="l"/>
                <a:tab pos="299085" algn="l"/>
              </a:tabLst>
            </a:pPr>
            <a:r>
              <a:rPr lang="en-US" sz="2000" dirty="0">
                <a:solidFill>
                  <a:schemeClr val="tx1"/>
                </a:solidFill>
                <a:latin typeface="Arial"/>
                <a:cs typeface="Arial"/>
              </a:rPr>
              <a:t>Conservative Constituents:</a:t>
            </a:r>
            <a:r>
              <a:rPr lang="en-US" sz="2000" dirty="0">
                <a:latin typeface="Arial"/>
                <a:cs typeface="Arial"/>
              </a:rPr>
              <a:t> Do</a:t>
            </a:r>
            <a:r>
              <a:rPr lang="en-US" sz="2000" dirty="0">
                <a:solidFill>
                  <a:schemeClr val="tx1"/>
                </a:solidFill>
                <a:latin typeface="Arial"/>
                <a:cs typeface="Arial"/>
              </a:rPr>
              <a:t> not undergo any chemical, biological, or physical transformation as they move through the system. Their concentration changes only due to dilution, mixing, or advection.</a:t>
            </a:r>
          </a:p>
          <a:p>
            <a:pPr marL="755650" marR="501015" lvl="1" indent="-286385">
              <a:spcBef>
                <a:spcPts val="125"/>
              </a:spcBef>
              <a:buClr>
                <a:srgbClr val="000000"/>
              </a:buClr>
              <a:buChar char="•"/>
              <a:tabLst>
                <a:tab pos="298450" algn="l"/>
                <a:tab pos="299085" algn="l"/>
              </a:tabLst>
            </a:pPr>
            <a:r>
              <a:rPr lang="en-US" sz="2000" dirty="0">
                <a:solidFill>
                  <a:schemeClr val="tx1"/>
                </a:solidFill>
                <a:latin typeface="Arial"/>
                <a:cs typeface="Arial"/>
              </a:rPr>
              <a:t>Examples: Chloride, sodium, and other non-reactive tracers or substances. These substances can be used to track water movement and mixing patterns without altering their properties.</a:t>
            </a:r>
          </a:p>
          <a:p>
            <a:pPr marL="298450" marR="501015" indent="-286385">
              <a:lnSpc>
                <a:spcPct val="100000"/>
              </a:lnSpc>
              <a:spcBef>
                <a:spcPts val="125"/>
              </a:spcBef>
              <a:buClr>
                <a:srgbClr val="000000"/>
              </a:buClr>
              <a:buChar char="•"/>
              <a:tabLst>
                <a:tab pos="298450" algn="l"/>
                <a:tab pos="299085" algn="l"/>
              </a:tabLst>
            </a:pPr>
            <a:r>
              <a:rPr lang="en-US" sz="2000" dirty="0">
                <a:solidFill>
                  <a:schemeClr val="tx1"/>
                </a:solidFill>
                <a:latin typeface="Arial"/>
                <a:cs typeface="Arial"/>
              </a:rPr>
              <a:t>Non-Conservative Constituents:</a:t>
            </a:r>
            <a:r>
              <a:rPr lang="en-US" sz="2000" dirty="0">
                <a:latin typeface="Arial"/>
                <a:cs typeface="Arial"/>
              </a:rPr>
              <a:t> U</a:t>
            </a:r>
            <a:r>
              <a:rPr lang="en-US" sz="2000" dirty="0">
                <a:solidFill>
                  <a:schemeClr val="tx1"/>
                </a:solidFill>
                <a:latin typeface="Arial"/>
                <a:cs typeface="Arial"/>
              </a:rPr>
              <a:t>ndergo chemical, biological, or physical transformations as they move through the system. Their concentration changes due to processes such as chemical reactions, biological uptake or release, and physical transformations.</a:t>
            </a:r>
          </a:p>
          <a:p>
            <a:pPr marL="755650" marR="501015" lvl="1" indent="-286385">
              <a:spcBef>
                <a:spcPts val="125"/>
              </a:spcBef>
              <a:buClr>
                <a:srgbClr val="000000"/>
              </a:buClr>
              <a:buChar char="•"/>
              <a:tabLst>
                <a:tab pos="298450" algn="l"/>
                <a:tab pos="299085" algn="l"/>
              </a:tabLst>
            </a:pPr>
            <a:r>
              <a:rPr lang="en-US" sz="2000" dirty="0">
                <a:solidFill>
                  <a:schemeClr val="tx1"/>
                </a:solidFill>
                <a:latin typeface="Arial"/>
                <a:cs typeface="Arial"/>
              </a:rPr>
              <a:t>Examples: Nutrients like nitrate and phosphate (subject to biological uptake and transformation), organic matter (subject to decomposition), and pollutants like heavy metals (which can adsorb to sediments or precipitate).</a:t>
            </a:r>
          </a:p>
        </p:txBody>
      </p:sp>
    </p:spTree>
    <p:extLst>
      <p:ext uri="{BB962C8B-B14F-4D97-AF65-F5344CB8AC3E}">
        <p14:creationId xmlns:p14="http://schemas.microsoft.com/office/powerpoint/2010/main" val="334082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sz="3200" dirty="0">
                <a:solidFill>
                  <a:schemeClr val="tx1"/>
                </a:solidFill>
              </a:rPr>
              <a:t>Water</a:t>
            </a:r>
            <a:r>
              <a:rPr sz="3200" spc="-185" dirty="0">
                <a:solidFill>
                  <a:schemeClr val="tx1"/>
                </a:solidFill>
              </a:rPr>
              <a:t> </a:t>
            </a:r>
            <a:r>
              <a:rPr sz="3200" spc="-10" dirty="0">
                <a:solidFill>
                  <a:schemeClr val="tx1"/>
                </a:solidFill>
              </a:rPr>
              <a:t>Quality</a:t>
            </a:r>
            <a:endParaRPr sz="3200">
              <a:solidFill>
                <a:schemeClr val="tx1"/>
              </a:solidFill>
            </a:endParaRPr>
          </a:p>
        </p:txBody>
      </p:sp>
      <p:sp>
        <p:nvSpPr>
          <p:cNvPr id="8" name="object 8"/>
          <p:cNvSpPr txBox="1">
            <a:spLocks noGrp="1"/>
          </p:cNvSpPr>
          <p:nvPr>
            <p:ph type="sldNum" sz="quarter" idx="12"/>
          </p:nvPr>
        </p:nvSpPr>
        <p:spPr>
          <a:xfrm>
            <a:off x="11262994" y="6568789"/>
            <a:ext cx="222250" cy="205504"/>
          </a:xfrm>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solidFill>
                  <a:schemeClr val="tx1"/>
                </a:solidFill>
              </a:rPr>
              <a:t>5</a:t>
            </a:fld>
            <a:endParaRPr spc="-5" dirty="0">
              <a:solidFill>
                <a:schemeClr val="tx1"/>
              </a:solidFill>
            </a:endParaRPr>
          </a:p>
        </p:txBody>
      </p:sp>
      <p:sp>
        <p:nvSpPr>
          <p:cNvPr id="4" name="object 4"/>
          <p:cNvSpPr txBox="1"/>
          <p:nvPr/>
        </p:nvSpPr>
        <p:spPr>
          <a:xfrm>
            <a:off x="485457" y="1250886"/>
            <a:ext cx="10749280" cy="2547620"/>
          </a:xfrm>
          <a:prstGeom prst="rect">
            <a:avLst/>
          </a:prstGeom>
        </p:spPr>
        <p:txBody>
          <a:bodyPr vert="horz" wrap="square" lIns="0" tIns="15875" rIns="0" bIns="0" rtlCol="0">
            <a:spAutoFit/>
          </a:bodyPr>
          <a:lstStyle/>
          <a:p>
            <a:pPr marL="298450" marR="501015" indent="-286385">
              <a:lnSpc>
                <a:spcPct val="100000"/>
              </a:lnSpc>
              <a:spcBef>
                <a:spcPts val="125"/>
              </a:spcBef>
              <a:buClr>
                <a:srgbClr val="000000"/>
              </a:buClr>
              <a:buChar char="•"/>
              <a:tabLst>
                <a:tab pos="298450" algn="l"/>
                <a:tab pos="299085" algn="l"/>
              </a:tabLst>
            </a:pPr>
            <a:r>
              <a:rPr sz="2000" dirty="0">
                <a:solidFill>
                  <a:schemeClr val="tx1"/>
                </a:solidFill>
                <a:latin typeface="Arial"/>
                <a:cs typeface="Arial"/>
              </a:rPr>
              <a:t>Water</a:t>
            </a:r>
            <a:r>
              <a:rPr sz="2000" spc="-135" dirty="0">
                <a:solidFill>
                  <a:schemeClr val="tx1"/>
                </a:solidFill>
                <a:latin typeface="Arial"/>
                <a:cs typeface="Arial"/>
              </a:rPr>
              <a:t> </a:t>
            </a:r>
            <a:r>
              <a:rPr sz="2000" dirty="0">
                <a:solidFill>
                  <a:schemeClr val="tx1"/>
                </a:solidFill>
                <a:latin typeface="Arial"/>
                <a:cs typeface="Arial"/>
              </a:rPr>
              <a:t>quality</a:t>
            </a:r>
            <a:r>
              <a:rPr sz="2000" spc="-95" dirty="0">
                <a:solidFill>
                  <a:schemeClr val="tx1"/>
                </a:solidFill>
                <a:latin typeface="Arial"/>
                <a:cs typeface="Arial"/>
              </a:rPr>
              <a:t> </a:t>
            </a:r>
            <a:r>
              <a:rPr sz="2000" dirty="0">
                <a:solidFill>
                  <a:schemeClr val="tx1"/>
                </a:solidFill>
                <a:latin typeface="Arial"/>
                <a:cs typeface="Arial"/>
              </a:rPr>
              <a:t>is</a:t>
            </a:r>
            <a:r>
              <a:rPr sz="2000" spc="75" dirty="0">
                <a:solidFill>
                  <a:schemeClr val="tx1"/>
                </a:solidFill>
                <a:latin typeface="Arial"/>
                <a:cs typeface="Arial"/>
              </a:rPr>
              <a:t> </a:t>
            </a:r>
            <a:r>
              <a:rPr sz="2000" dirty="0">
                <a:solidFill>
                  <a:schemeClr val="tx1"/>
                </a:solidFill>
                <a:latin typeface="Arial"/>
                <a:cs typeface="Arial"/>
              </a:rPr>
              <a:t>agglomeration</a:t>
            </a:r>
            <a:r>
              <a:rPr sz="2000" spc="-140" dirty="0">
                <a:solidFill>
                  <a:schemeClr val="tx1"/>
                </a:solidFill>
                <a:latin typeface="Arial"/>
                <a:cs typeface="Arial"/>
              </a:rPr>
              <a:t> </a:t>
            </a:r>
            <a:r>
              <a:rPr sz="2000" dirty="0">
                <a:solidFill>
                  <a:schemeClr val="tx1"/>
                </a:solidFill>
                <a:latin typeface="Arial"/>
                <a:cs typeface="Arial"/>
              </a:rPr>
              <a:t>of</a:t>
            </a:r>
            <a:r>
              <a:rPr sz="2000" spc="-10" dirty="0">
                <a:solidFill>
                  <a:schemeClr val="tx1"/>
                </a:solidFill>
                <a:latin typeface="Arial"/>
                <a:cs typeface="Arial"/>
              </a:rPr>
              <a:t> </a:t>
            </a:r>
            <a:r>
              <a:rPr sz="2000" dirty="0">
                <a:solidFill>
                  <a:schemeClr val="tx1"/>
                </a:solidFill>
                <a:latin typeface="Arial"/>
                <a:cs typeface="Arial"/>
              </a:rPr>
              <a:t>physical,</a:t>
            </a:r>
            <a:r>
              <a:rPr sz="2000" spc="-95" dirty="0">
                <a:solidFill>
                  <a:schemeClr val="tx1"/>
                </a:solidFill>
                <a:latin typeface="Arial"/>
                <a:cs typeface="Arial"/>
              </a:rPr>
              <a:t> </a:t>
            </a:r>
            <a:r>
              <a:rPr sz="2000" dirty="0">
                <a:solidFill>
                  <a:schemeClr val="tx1"/>
                </a:solidFill>
                <a:latin typeface="Arial"/>
                <a:cs typeface="Arial"/>
              </a:rPr>
              <a:t>chemical,</a:t>
            </a:r>
            <a:r>
              <a:rPr sz="2000" spc="-90" dirty="0">
                <a:solidFill>
                  <a:schemeClr val="tx1"/>
                </a:solidFill>
                <a:latin typeface="Arial"/>
                <a:cs typeface="Arial"/>
              </a:rPr>
              <a:t> </a:t>
            </a:r>
            <a:r>
              <a:rPr sz="2000" dirty="0">
                <a:solidFill>
                  <a:schemeClr val="tx1"/>
                </a:solidFill>
                <a:latin typeface="Arial"/>
                <a:cs typeface="Arial"/>
              </a:rPr>
              <a:t>and</a:t>
            </a:r>
            <a:r>
              <a:rPr sz="2000" spc="-55" dirty="0">
                <a:solidFill>
                  <a:schemeClr val="tx1"/>
                </a:solidFill>
                <a:latin typeface="Arial"/>
                <a:cs typeface="Arial"/>
              </a:rPr>
              <a:t> </a:t>
            </a:r>
            <a:r>
              <a:rPr sz="2000" dirty="0">
                <a:solidFill>
                  <a:schemeClr val="tx1"/>
                </a:solidFill>
                <a:latin typeface="Arial"/>
                <a:cs typeface="Arial"/>
              </a:rPr>
              <a:t>biological</a:t>
            </a:r>
            <a:r>
              <a:rPr sz="2000" spc="-50" dirty="0">
                <a:solidFill>
                  <a:schemeClr val="tx1"/>
                </a:solidFill>
                <a:latin typeface="Arial"/>
                <a:cs typeface="Arial"/>
              </a:rPr>
              <a:t> </a:t>
            </a:r>
            <a:r>
              <a:rPr sz="2000" dirty="0">
                <a:solidFill>
                  <a:schemeClr val="tx1"/>
                </a:solidFill>
                <a:latin typeface="Arial"/>
                <a:cs typeface="Arial"/>
              </a:rPr>
              <a:t>components</a:t>
            </a:r>
            <a:r>
              <a:rPr sz="2000" spc="-95" dirty="0">
                <a:solidFill>
                  <a:schemeClr val="tx1"/>
                </a:solidFill>
                <a:latin typeface="Arial"/>
                <a:cs typeface="Arial"/>
              </a:rPr>
              <a:t> </a:t>
            </a:r>
            <a:r>
              <a:rPr sz="2000" dirty="0">
                <a:solidFill>
                  <a:schemeClr val="tx1"/>
                </a:solidFill>
                <a:latin typeface="Arial"/>
                <a:cs typeface="Arial"/>
              </a:rPr>
              <a:t>of</a:t>
            </a:r>
            <a:r>
              <a:rPr sz="2000" spc="-10" dirty="0">
                <a:solidFill>
                  <a:schemeClr val="tx1"/>
                </a:solidFill>
                <a:latin typeface="Arial"/>
                <a:cs typeface="Arial"/>
              </a:rPr>
              <a:t> water </a:t>
            </a:r>
            <a:r>
              <a:rPr sz="2000" dirty="0">
                <a:solidFill>
                  <a:schemeClr val="tx1"/>
                </a:solidFill>
                <a:latin typeface="Arial"/>
                <a:cs typeface="Arial"/>
              </a:rPr>
              <a:t>column</a:t>
            </a:r>
            <a:r>
              <a:rPr sz="2000" spc="-80" dirty="0">
                <a:solidFill>
                  <a:schemeClr val="tx1"/>
                </a:solidFill>
                <a:latin typeface="Arial"/>
                <a:cs typeface="Arial"/>
              </a:rPr>
              <a:t> </a:t>
            </a:r>
            <a:r>
              <a:rPr sz="2000" dirty="0">
                <a:solidFill>
                  <a:schemeClr val="tx1"/>
                </a:solidFill>
                <a:latin typeface="Arial"/>
                <a:cs typeface="Arial"/>
              </a:rPr>
              <a:t>that</a:t>
            </a:r>
            <a:r>
              <a:rPr sz="2000" spc="-50" dirty="0">
                <a:solidFill>
                  <a:schemeClr val="tx1"/>
                </a:solidFill>
                <a:latin typeface="Arial"/>
                <a:cs typeface="Arial"/>
              </a:rPr>
              <a:t> </a:t>
            </a:r>
            <a:r>
              <a:rPr sz="2000" dirty="0">
                <a:solidFill>
                  <a:schemeClr val="tx1"/>
                </a:solidFill>
                <a:latin typeface="Arial"/>
                <a:cs typeface="Arial"/>
              </a:rPr>
              <a:t>determine</a:t>
            </a:r>
            <a:r>
              <a:rPr sz="2000" spc="-80" dirty="0">
                <a:solidFill>
                  <a:schemeClr val="tx1"/>
                </a:solidFill>
                <a:latin typeface="Arial"/>
                <a:cs typeface="Arial"/>
              </a:rPr>
              <a:t> </a:t>
            </a:r>
            <a:r>
              <a:rPr sz="2000" dirty="0">
                <a:solidFill>
                  <a:schemeClr val="tx1"/>
                </a:solidFill>
                <a:latin typeface="Arial"/>
                <a:cs typeface="Arial"/>
              </a:rPr>
              <a:t>its</a:t>
            </a:r>
            <a:r>
              <a:rPr sz="2000" spc="-45" dirty="0">
                <a:solidFill>
                  <a:schemeClr val="tx1"/>
                </a:solidFill>
                <a:latin typeface="Arial"/>
                <a:cs typeface="Arial"/>
              </a:rPr>
              <a:t> </a:t>
            </a:r>
            <a:r>
              <a:rPr sz="2000" dirty="0">
                <a:solidFill>
                  <a:schemeClr val="tx1"/>
                </a:solidFill>
                <a:latin typeface="Arial"/>
                <a:cs typeface="Arial"/>
              </a:rPr>
              <a:t>overall </a:t>
            </a:r>
            <a:r>
              <a:rPr sz="2000" spc="-10" dirty="0">
                <a:solidFill>
                  <a:schemeClr val="tx1"/>
                </a:solidFill>
                <a:latin typeface="Arial"/>
                <a:cs typeface="Arial"/>
              </a:rPr>
              <a:t>“condition</a:t>
            </a:r>
            <a:r>
              <a:rPr lang="en-US" sz="2000" spc="-10" dirty="0">
                <a:solidFill>
                  <a:schemeClr val="tx1"/>
                </a:solidFill>
                <a:latin typeface="Arial"/>
                <a:cs typeface="Arial"/>
              </a:rPr>
              <a:t>.</a:t>
            </a:r>
            <a:r>
              <a:rPr sz="2000" spc="-10" dirty="0">
                <a:solidFill>
                  <a:schemeClr val="tx1"/>
                </a:solidFill>
                <a:latin typeface="Arial"/>
                <a:cs typeface="Arial"/>
              </a:rPr>
              <a:t>”</a:t>
            </a:r>
            <a:endParaRPr sz="2000" dirty="0">
              <a:solidFill>
                <a:schemeClr val="tx1"/>
              </a:solidFill>
              <a:latin typeface="Arial"/>
              <a:cs typeface="Arial"/>
            </a:endParaRPr>
          </a:p>
          <a:p>
            <a:pPr marL="29845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Physical</a:t>
            </a:r>
            <a:r>
              <a:rPr sz="2000" spc="-45" dirty="0">
                <a:solidFill>
                  <a:schemeClr val="tx1"/>
                </a:solidFill>
                <a:latin typeface="Arial"/>
                <a:cs typeface="Arial"/>
              </a:rPr>
              <a:t> </a:t>
            </a:r>
            <a:r>
              <a:rPr sz="2000" dirty="0">
                <a:solidFill>
                  <a:schemeClr val="tx1"/>
                </a:solidFill>
                <a:latin typeface="Arial"/>
                <a:cs typeface="Arial"/>
              </a:rPr>
              <a:t>components</a:t>
            </a:r>
            <a:r>
              <a:rPr sz="2000" spc="-85" dirty="0">
                <a:solidFill>
                  <a:schemeClr val="tx1"/>
                </a:solidFill>
                <a:latin typeface="Arial"/>
                <a:cs typeface="Arial"/>
              </a:rPr>
              <a:t> </a:t>
            </a:r>
            <a:r>
              <a:rPr sz="2000" dirty="0">
                <a:solidFill>
                  <a:schemeClr val="tx1"/>
                </a:solidFill>
                <a:latin typeface="Arial"/>
                <a:cs typeface="Arial"/>
              </a:rPr>
              <a:t>include</a:t>
            </a:r>
            <a:r>
              <a:rPr sz="2000" spc="-130" dirty="0">
                <a:solidFill>
                  <a:schemeClr val="tx1"/>
                </a:solidFill>
                <a:latin typeface="Arial"/>
                <a:cs typeface="Arial"/>
              </a:rPr>
              <a:t> </a:t>
            </a:r>
            <a:r>
              <a:rPr sz="2000" dirty="0">
                <a:solidFill>
                  <a:schemeClr val="tx1"/>
                </a:solidFill>
                <a:latin typeface="Arial"/>
                <a:cs typeface="Arial"/>
              </a:rPr>
              <a:t>temperature</a:t>
            </a:r>
            <a:r>
              <a:rPr sz="2000" spc="-135" dirty="0">
                <a:solidFill>
                  <a:schemeClr val="tx1"/>
                </a:solidFill>
                <a:latin typeface="Arial"/>
                <a:cs typeface="Arial"/>
              </a:rPr>
              <a:t> </a:t>
            </a:r>
            <a:r>
              <a:rPr sz="2000" dirty="0">
                <a:solidFill>
                  <a:schemeClr val="tx1"/>
                </a:solidFill>
                <a:latin typeface="Arial"/>
                <a:cs typeface="Arial"/>
              </a:rPr>
              <a:t>and</a:t>
            </a:r>
            <a:r>
              <a:rPr sz="2000" spc="45" dirty="0">
                <a:solidFill>
                  <a:schemeClr val="tx1"/>
                </a:solidFill>
                <a:latin typeface="Arial"/>
                <a:cs typeface="Arial"/>
              </a:rPr>
              <a:t> </a:t>
            </a:r>
            <a:r>
              <a:rPr sz="2000" dirty="0">
                <a:solidFill>
                  <a:schemeClr val="tx1"/>
                </a:solidFill>
                <a:latin typeface="Arial"/>
                <a:cs typeface="Arial"/>
              </a:rPr>
              <a:t>suspended</a:t>
            </a:r>
            <a:r>
              <a:rPr sz="2000" spc="-135" dirty="0">
                <a:solidFill>
                  <a:schemeClr val="tx1"/>
                </a:solidFill>
                <a:latin typeface="Arial"/>
                <a:cs typeface="Arial"/>
              </a:rPr>
              <a:t> </a:t>
            </a:r>
            <a:r>
              <a:rPr sz="2000" dirty="0">
                <a:solidFill>
                  <a:schemeClr val="tx1"/>
                </a:solidFill>
                <a:latin typeface="Arial"/>
                <a:cs typeface="Arial"/>
              </a:rPr>
              <a:t>solids</a:t>
            </a:r>
            <a:r>
              <a:rPr sz="2000" spc="-85" dirty="0">
                <a:solidFill>
                  <a:schemeClr val="tx1"/>
                </a:solidFill>
                <a:latin typeface="Arial"/>
                <a:cs typeface="Arial"/>
              </a:rPr>
              <a:t> </a:t>
            </a:r>
            <a:r>
              <a:rPr sz="2000" dirty="0">
                <a:solidFill>
                  <a:schemeClr val="tx1"/>
                </a:solidFill>
                <a:latin typeface="Arial"/>
                <a:cs typeface="Arial"/>
              </a:rPr>
              <a:t>and</a:t>
            </a:r>
            <a:r>
              <a:rPr sz="2000" spc="45" dirty="0">
                <a:solidFill>
                  <a:schemeClr val="tx1"/>
                </a:solidFill>
                <a:latin typeface="Arial"/>
                <a:cs typeface="Arial"/>
              </a:rPr>
              <a:t> </a:t>
            </a:r>
            <a:r>
              <a:rPr sz="2000" u="sng" dirty="0">
                <a:solidFill>
                  <a:schemeClr val="tx1"/>
                </a:solidFill>
                <a:latin typeface="Arial"/>
                <a:cs typeface="Arial"/>
              </a:rPr>
              <a:t>conservative</a:t>
            </a:r>
            <a:r>
              <a:rPr sz="2000" spc="-130" dirty="0">
                <a:solidFill>
                  <a:schemeClr val="tx1"/>
                </a:solidFill>
                <a:latin typeface="Arial"/>
                <a:cs typeface="Arial"/>
              </a:rPr>
              <a:t> </a:t>
            </a:r>
            <a:r>
              <a:rPr sz="2000" spc="-10" dirty="0">
                <a:solidFill>
                  <a:schemeClr val="tx1"/>
                </a:solidFill>
                <a:latin typeface="Arial"/>
                <a:cs typeface="Arial"/>
              </a:rPr>
              <a:t>dissolved</a:t>
            </a:r>
            <a:endParaRPr sz="2000" dirty="0">
              <a:solidFill>
                <a:schemeClr val="tx1"/>
              </a:solidFill>
              <a:latin typeface="Arial"/>
              <a:cs typeface="Arial"/>
            </a:endParaRPr>
          </a:p>
          <a:p>
            <a:pPr marL="298450">
              <a:lnSpc>
                <a:spcPct val="100000"/>
              </a:lnSpc>
              <a:spcBef>
                <a:spcPts val="5"/>
              </a:spcBef>
            </a:pPr>
            <a:r>
              <a:rPr sz="2000" spc="-10" dirty="0">
                <a:solidFill>
                  <a:schemeClr val="tx1"/>
                </a:solidFill>
                <a:latin typeface="Arial"/>
                <a:cs typeface="Arial"/>
              </a:rPr>
              <a:t>substances.</a:t>
            </a:r>
            <a:endParaRPr sz="2000" dirty="0">
              <a:solidFill>
                <a:schemeClr val="tx1"/>
              </a:solidFill>
              <a:latin typeface="Arial"/>
              <a:cs typeface="Arial"/>
            </a:endParaRPr>
          </a:p>
          <a:p>
            <a:pPr marL="298450" indent="-286385">
              <a:lnSpc>
                <a:spcPct val="100000"/>
              </a:lnSpc>
              <a:spcBef>
                <a:spcPts val="155"/>
              </a:spcBef>
              <a:buClr>
                <a:srgbClr val="000000"/>
              </a:buClr>
              <a:buChar char="•"/>
              <a:tabLst>
                <a:tab pos="298450" algn="l"/>
                <a:tab pos="299085" algn="l"/>
              </a:tabLst>
            </a:pPr>
            <a:r>
              <a:rPr sz="2000" dirty="0">
                <a:solidFill>
                  <a:schemeClr val="tx1"/>
                </a:solidFill>
                <a:latin typeface="Arial"/>
                <a:cs typeface="Arial"/>
              </a:rPr>
              <a:t>Chemical</a:t>
            </a:r>
            <a:r>
              <a:rPr sz="2000" spc="-55" dirty="0">
                <a:solidFill>
                  <a:schemeClr val="tx1"/>
                </a:solidFill>
                <a:latin typeface="Arial"/>
                <a:cs typeface="Arial"/>
              </a:rPr>
              <a:t> </a:t>
            </a:r>
            <a:r>
              <a:rPr sz="2000" dirty="0">
                <a:solidFill>
                  <a:schemeClr val="tx1"/>
                </a:solidFill>
                <a:latin typeface="Arial"/>
                <a:cs typeface="Arial"/>
              </a:rPr>
              <a:t>components</a:t>
            </a:r>
            <a:r>
              <a:rPr sz="2000" spc="-100" dirty="0">
                <a:solidFill>
                  <a:schemeClr val="tx1"/>
                </a:solidFill>
                <a:latin typeface="Arial"/>
                <a:cs typeface="Arial"/>
              </a:rPr>
              <a:t> </a:t>
            </a:r>
            <a:r>
              <a:rPr sz="2000" dirty="0">
                <a:solidFill>
                  <a:schemeClr val="tx1"/>
                </a:solidFill>
                <a:latin typeface="Arial"/>
                <a:cs typeface="Arial"/>
              </a:rPr>
              <a:t>include</a:t>
            </a:r>
            <a:r>
              <a:rPr sz="2000" spc="-140" dirty="0">
                <a:solidFill>
                  <a:schemeClr val="tx1"/>
                </a:solidFill>
                <a:latin typeface="Arial"/>
                <a:cs typeface="Arial"/>
              </a:rPr>
              <a:t> </a:t>
            </a:r>
            <a:r>
              <a:rPr sz="2000" dirty="0">
                <a:solidFill>
                  <a:schemeClr val="tx1"/>
                </a:solidFill>
                <a:latin typeface="Arial"/>
                <a:cs typeface="Arial"/>
              </a:rPr>
              <a:t>dissolved</a:t>
            </a:r>
            <a:r>
              <a:rPr sz="2000" spc="-60" dirty="0">
                <a:solidFill>
                  <a:schemeClr val="tx1"/>
                </a:solidFill>
                <a:latin typeface="Arial"/>
                <a:cs typeface="Arial"/>
              </a:rPr>
              <a:t> </a:t>
            </a:r>
            <a:r>
              <a:rPr sz="2000" dirty="0">
                <a:solidFill>
                  <a:schemeClr val="tx1"/>
                </a:solidFill>
                <a:latin typeface="Arial"/>
                <a:cs typeface="Arial"/>
              </a:rPr>
              <a:t>substances</a:t>
            </a:r>
            <a:r>
              <a:rPr sz="2000" spc="-95" dirty="0">
                <a:solidFill>
                  <a:schemeClr val="tx1"/>
                </a:solidFill>
                <a:latin typeface="Arial"/>
                <a:cs typeface="Arial"/>
              </a:rPr>
              <a:t> </a:t>
            </a:r>
            <a:r>
              <a:rPr sz="2000" dirty="0">
                <a:solidFill>
                  <a:schemeClr val="tx1"/>
                </a:solidFill>
                <a:latin typeface="Arial"/>
                <a:cs typeface="Arial"/>
              </a:rPr>
              <a:t>whose</a:t>
            </a:r>
            <a:r>
              <a:rPr sz="2000" spc="-140" dirty="0">
                <a:solidFill>
                  <a:schemeClr val="tx1"/>
                </a:solidFill>
                <a:latin typeface="Arial"/>
                <a:cs typeface="Arial"/>
              </a:rPr>
              <a:t> </a:t>
            </a:r>
            <a:r>
              <a:rPr sz="2000" dirty="0">
                <a:solidFill>
                  <a:schemeClr val="tx1"/>
                </a:solidFill>
                <a:latin typeface="Arial"/>
                <a:cs typeface="Arial"/>
              </a:rPr>
              <a:t>levels</a:t>
            </a:r>
            <a:r>
              <a:rPr sz="2000" spc="75" dirty="0">
                <a:solidFill>
                  <a:schemeClr val="tx1"/>
                </a:solidFill>
                <a:latin typeface="Arial"/>
                <a:cs typeface="Arial"/>
              </a:rPr>
              <a:t> </a:t>
            </a:r>
            <a:r>
              <a:rPr sz="2000" dirty="0">
                <a:solidFill>
                  <a:schemeClr val="tx1"/>
                </a:solidFill>
                <a:latin typeface="Arial"/>
                <a:cs typeface="Arial"/>
              </a:rPr>
              <a:t>are</a:t>
            </a:r>
            <a:r>
              <a:rPr sz="2000" spc="25" dirty="0">
                <a:solidFill>
                  <a:schemeClr val="tx1"/>
                </a:solidFill>
                <a:latin typeface="Arial"/>
                <a:cs typeface="Arial"/>
              </a:rPr>
              <a:t> </a:t>
            </a:r>
            <a:r>
              <a:rPr sz="2000" dirty="0">
                <a:solidFill>
                  <a:schemeClr val="tx1"/>
                </a:solidFill>
                <a:latin typeface="Arial"/>
                <a:cs typeface="Arial"/>
              </a:rPr>
              <a:t>impacted</a:t>
            </a:r>
            <a:r>
              <a:rPr sz="2000" spc="-145" dirty="0">
                <a:solidFill>
                  <a:schemeClr val="tx1"/>
                </a:solidFill>
                <a:latin typeface="Arial"/>
                <a:cs typeface="Arial"/>
              </a:rPr>
              <a:t> </a:t>
            </a:r>
            <a:r>
              <a:rPr sz="2000" dirty="0">
                <a:solidFill>
                  <a:schemeClr val="tx1"/>
                </a:solidFill>
                <a:latin typeface="Arial"/>
                <a:cs typeface="Arial"/>
              </a:rPr>
              <a:t>by</a:t>
            </a:r>
            <a:r>
              <a:rPr sz="2000" spc="75" dirty="0">
                <a:solidFill>
                  <a:schemeClr val="tx1"/>
                </a:solidFill>
                <a:latin typeface="Arial"/>
                <a:cs typeface="Arial"/>
              </a:rPr>
              <a:t> </a:t>
            </a:r>
            <a:r>
              <a:rPr sz="2000" spc="-10" dirty="0">
                <a:solidFill>
                  <a:schemeClr val="tx1"/>
                </a:solidFill>
                <a:latin typeface="Arial"/>
                <a:cs typeface="Arial"/>
              </a:rPr>
              <a:t>physical,</a:t>
            </a:r>
            <a:endParaRPr sz="2000" dirty="0">
              <a:solidFill>
                <a:schemeClr val="tx1"/>
              </a:solidFill>
              <a:latin typeface="Arial"/>
              <a:cs typeface="Arial"/>
            </a:endParaRPr>
          </a:p>
          <a:p>
            <a:pPr marL="298450">
              <a:lnSpc>
                <a:spcPct val="100000"/>
              </a:lnSpc>
            </a:pPr>
            <a:r>
              <a:rPr sz="2000" dirty="0">
                <a:solidFill>
                  <a:schemeClr val="tx1"/>
                </a:solidFill>
                <a:latin typeface="Arial"/>
                <a:cs typeface="Arial"/>
              </a:rPr>
              <a:t>chemical</a:t>
            </a:r>
            <a:r>
              <a:rPr sz="2000" spc="-75" dirty="0">
                <a:solidFill>
                  <a:schemeClr val="tx1"/>
                </a:solidFill>
                <a:latin typeface="Arial"/>
                <a:cs typeface="Arial"/>
              </a:rPr>
              <a:t> </a:t>
            </a:r>
            <a:r>
              <a:rPr sz="2000" dirty="0">
                <a:solidFill>
                  <a:schemeClr val="tx1"/>
                </a:solidFill>
                <a:latin typeface="Arial"/>
                <a:cs typeface="Arial"/>
              </a:rPr>
              <a:t>,</a:t>
            </a:r>
            <a:r>
              <a:rPr sz="2000" spc="-35" dirty="0">
                <a:solidFill>
                  <a:schemeClr val="tx1"/>
                </a:solidFill>
                <a:latin typeface="Arial"/>
                <a:cs typeface="Arial"/>
              </a:rPr>
              <a:t> </a:t>
            </a:r>
            <a:r>
              <a:rPr sz="2000" dirty="0">
                <a:solidFill>
                  <a:schemeClr val="tx1"/>
                </a:solidFill>
                <a:latin typeface="Arial"/>
                <a:cs typeface="Arial"/>
              </a:rPr>
              <a:t>and</a:t>
            </a:r>
            <a:r>
              <a:rPr sz="2000" spc="5" dirty="0">
                <a:solidFill>
                  <a:schemeClr val="tx1"/>
                </a:solidFill>
                <a:latin typeface="Arial"/>
                <a:cs typeface="Arial"/>
              </a:rPr>
              <a:t> </a:t>
            </a:r>
            <a:r>
              <a:rPr sz="2000" dirty="0">
                <a:solidFill>
                  <a:schemeClr val="tx1"/>
                </a:solidFill>
                <a:latin typeface="Arial"/>
                <a:cs typeface="Arial"/>
              </a:rPr>
              <a:t>biological</a:t>
            </a:r>
            <a:r>
              <a:rPr sz="2000" spc="-70" dirty="0">
                <a:solidFill>
                  <a:schemeClr val="tx1"/>
                </a:solidFill>
                <a:latin typeface="Arial"/>
                <a:cs typeface="Arial"/>
              </a:rPr>
              <a:t> </a:t>
            </a:r>
            <a:r>
              <a:rPr sz="2000" spc="-10" dirty="0">
                <a:solidFill>
                  <a:schemeClr val="tx1"/>
                </a:solidFill>
                <a:latin typeface="Arial"/>
                <a:cs typeface="Arial"/>
              </a:rPr>
              <a:t>processes</a:t>
            </a:r>
            <a:r>
              <a:rPr lang="en-US" sz="2000" spc="-10" dirty="0">
                <a:solidFill>
                  <a:schemeClr val="tx1"/>
                </a:solidFill>
                <a:latin typeface="Arial"/>
                <a:cs typeface="Arial"/>
              </a:rPr>
              <a:t> (</a:t>
            </a:r>
            <a:r>
              <a:rPr lang="en-US" sz="2000" u="sng" spc="-10" dirty="0">
                <a:solidFill>
                  <a:schemeClr val="tx1"/>
                </a:solidFill>
                <a:latin typeface="Arial"/>
                <a:cs typeface="Arial"/>
              </a:rPr>
              <a:t>non-conservative</a:t>
            </a:r>
            <a:r>
              <a:rPr lang="en-US" sz="2000" spc="-10" dirty="0">
                <a:solidFill>
                  <a:schemeClr val="tx1"/>
                </a:solidFill>
                <a:latin typeface="Arial"/>
                <a:cs typeface="Arial"/>
              </a:rPr>
              <a:t>)</a:t>
            </a:r>
            <a:r>
              <a:rPr sz="2000" spc="-10" dirty="0">
                <a:solidFill>
                  <a:schemeClr val="tx1"/>
                </a:solidFill>
                <a:latin typeface="Arial"/>
                <a:cs typeface="Arial"/>
              </a:rPr>
              <a:t>.</a:t>
            </a:r>
            <a:endParaRPr sz="2000" dirty="0">
              <a:solidFill>
                <a:schemeClr val="tx1"/>
              </a:solidFill>
              <a:latin typeface="Arial"/>
              <a:cs typeface="Arial"/>
            </a:endParaRPr>
          </a:p>
          <a:p>
            <a:pPr marL="298450" marR="508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Biological</a:t>
            </a:r>
            <a:r>
              <a:rPr sz="2000" spc="-65" dirty="0">
                <a:solidFill>
                  <a:schemeClr val="tx1"/>
                </a:solidFill>
                <a:latin typeface="Arial"/>
                <a:cs typeface="Arial"/>
              </a:rPr>
              <a:t> </a:t>
            </a:r>
            <a:r>
              <a:rPr sz="2000" dirty="0">
                <a:solidFill>
                  <a:schemeClr val="tx1"/>
                </a:solidFill>
                <a:latin typeface="Arial"/>
                <a:cs typeface="Arial"/>
              </a:rPr>
              <a:t>components</a:t>
            </a:r>
            <a:r>
              <a:rPr sz="2000" spc="-100" dirty="0">
                <a:solidFill>
                  <a:schemeClr val="tx1"/>
                </a:solidFill>
                <a:latin typeface="Arial"/>
                <a:cs typeface="Arial"/>
              </a:rPr>
              <a:t> </a:t>
            </a:r>
            <a:r>
              <a:rPr sz="2000" dirty="0">
                <a:solidFill>
                  <a:schemeClr val="tx1"/>
                </a:solidFill>
                <a:latin typeface="Arial"/>
                <a:cs typeface="Arial"/>
              </a:rPr>
              <a:t>are</a:t>
            </a:r>
            <a:r>
              <a:rPr sz="2000" spc="-70" dirty="0">
                <a:solidFill>
                  <a:schemeClr val="tx1"/>
                </a:solidFill>
                <a:latin typeface="Arial"/>
                <a:cs typeface="Arial"/>
              </a:rPr>
              <a:t> </a:t>
            </a:r>
            <a:r>
              <a:rPr sz="2000" dirty="0">
                <a:solidFill>
                  <a:schemeClr val="tx1"/>
                </a:solidFill>
                <a:latin typeface="Arial"/>
                <a:cs typeface="Arial"/>
              </a:rPr>
              <a:t>living</a:t>
            </a:r>
            <a:r>
              <a:rPr sz="2000" spc="20" dirty="0">
                <a:solidFill>
                  <a:schemeClr val="tx1"/>
                </a:solidFill>
                <a:latin typeface="Arial"/>
                <a:cs typeface="Arial"/>
              </a:rPr>
              <a:t> </a:t>
            </a:r>
            <a:r>
              <a:rPr sz="2000" dirty="0">
                <a:solidFill>
                  <a:schemeClr val="tx1"/>
                </a:solidFill>
                <a:latin typeface="Arial"/>
                <a:cs typeface="Arial"/>
              </a:rPr>
              <a:t>organisms</a:t>
            </a:r>
            <a:r>
              <a:rPr sz="2000" spc="-20" dirty="0">
                <a:solidFill>
                  <a:schemeClr val="tx1"/>
                </a:solidFill>
                <a:latin typeface="Arial"/>
                <a:cs typeface="Arial"/>
              </a:rPr>
              <a:t> </a:t>
            </a:r>
            <a:r>
              <a:rPr sz="2000" dirty="0">
                <a:solidFill>
                  <a:schemeClr val="tx1"/>
                </a:solidFill>
                <a:latin typeface="Arial"/>
                <a:cs typeface="Arial"/>
              </a:rPr>
              <a:t>whose</a:t>
            </a:r>
            <a:r>
              <a:rPr sz="2000" spc="-60" dirty="0">
                <a:solidFill>
                  <a:schemeClr val="tx1"/>
                </a:solidFill>
                <a:latin typeface="Arial"/>
                <a:cs typeface="Arial"/>
              </a:rPr>
              <a:t> </a:t>
            </a:r>
            <a:r>
              <a:rPr sz="2000" dirty="0">
                <a:solidFill>
                  <a:schemeClr val="tx1"/>
                </a:solidFill>
                <a:latin typeface="Arial"/>
                <a:cs typeface="Arial"/>
              </a:rPr>
              <a:t>normal</a:t>
            </a:r>
            <a:r>
              <a:rPr sz="2000" spc="20" dirty="0">
                <a:solidFill>
                  <a:schemeClr val="tx1"/>
                </a:solidFill>
                <a:latin typeface="Arial"/>
                <a:cs typeface="Arial"/>
              </a:rPr>
              <a:t> </a:t>
            </a:r>
            <a:r>
              <a:rPr sz="2000" dirty="0">
                <a:solidFill>
                  <a:schemeClr val="tx1"/>
                </a:solidFill>
                <a:latin typeface="Arial"/>
                <a:cs typeface="Arial"/>
              </a:rPr>
              <a:t>biological</a:t>
            </a:r>
            <a:r>
              <a:rPr sz="2000" spc="-60" dirty="0">
                <a:solidFill>
                  <a:schemeClr val="tx1"/>
                </a:solidFill>
                <a:latin typeface="Arial"/>
                <a:cs typeface="Arial"/>
              </a:rPr>
              <a:t> </a:t>
            </a:r>
            <a:r>
              <a:rPr sz="2000" dirty="0">
                <a:solidFill>
                  <a:schemeClr val="tx1"/>
                </a:solidFill>
                <a:latin typeface="Arial"/>
                <a:cs typeface="Arial"/>
              </a:rPr>
              <a:t>processes</a:t>
            </a:r>
            <a:r>
              <a:rPr sz="2000" spc="-185" dirty="0">
                <a:solidFill>
                  <a:schemeClr val="tx1"/>
                </a:solidFill>
                <a:latin typeface="Arial"/>
                <a:cs typeface="Arial"/>
              </a:rPr>
              <a:t> </a:t>
            </a:r>
            <a:r>
              <a:rPr sz="2000" dirty="0">
                <a:solidFill>
                  <a:schemeClr val="tx1"/>
                </a:solidFill>
                <a:latin typeface="Arial"/>
                <a:cs typeface="Arial"/>
              </a:rPr>
              <a:t>are</a:t>
            </a:r>
            <a:r>
              <a:rPr sz="2000" spc="15" dirty="0">
                <a:solidFill>
                  <a:schemeClr val="tx1"/>
                </a:solidFill>
                <a:latin typeface="Arial"/>
                <a:cs typeface="Arial"/>
              </a:rPr>
              <a:t> </a:t>
            </a:r>
            <a:r>
              <a:rPr sz="2000" spc="-10" dirty="0">
                <a:solidFill>
                  <a:schemeClr val="tx1"/>
                </a:solidFill>
                <a:latin typeface="Arial"/>
                <a:cs typeface="Arial"/>
              </a:rPr>
              <a:t>impacted </a:t>
            </a:r>
            <a:r>
              <a:rPr sz="2000" dirty="0">
                <a:solidFill>
                  <a:schemeClr val="tx1"/>
                </a:solidFill>
                <a:latin typeface="Arial"/>
                <a:cs typeface="Arial"/>
              </a:rPr>
              <a:t>by</a:t>
            </a:r>
            <a:r>
              <a:rPr sz="2000" spc="-35" dirty="0">
                <a:solidFill>
                  <a:schemeClr val="tx1"/>
                </a:solidFill>
                <a:latin typeface="Arial"/>
                <a:cs typeface="Arial"/>
              </a:rPr>
              <a:t> </a:t>
            </a:r>
            <a:r>
              <a:rPr sz="2000" dirty="0">
                <a:solidFill>
                  <a:schemeClr val="tx1"/>
                </a:solidFill>
                <a:latin typeface="Arial"/>
                <a:cs typeface="Arial"/>
              </a:rPr>
              <a:t>and have</a:t>
            </a:r>
            <a:r>
              <a:rPr sz="2000" spc="10" dirty="0">
                <a:solidFill>
                  <a:schemeClr val="tx1"/>
                </a:solidFill>
                <a:latin typeface="Arial"/>
                <a:cs typeface="Arial"/>
              </a:rPr>
              <a:t> </a:t>
            </a:r>
            <a:r>
              <a:rPr sz="2000" dirty="0">
                <a:solidFill>
                  <a:schemeClr val="tx1"/>
                </a:solidFill>
                <a:latin typeface="Arial"/>
                <a:cs typeface="Arial"/>
              </a:rPr>
              <a:t>impacts</a:t>
            </a:r>
            <a:r>
              <a:rPr sz="2000" spc="-30" dirty="0">
                <a:solidFill>
                  <a:schemeClr val="tx1"/>
                </a:solidFill>
                <a:latin typeface="Arial"/>
                <a:cs typeface="Arial"/>
              </a:rPr>
              <a:t> </a:t>
            </a:r>
            <a:r>
              <a:rPr sz="2000" dirty="0">
                <a:solidFill>
                  <a:schemeClr val="tx1"/>
                </a:solidFill>
                <a:latin typeface="Arial"/>
                <a:cs typeface="Arial"/>
              </a:rPr>
              <a:t>on the</a:t>
            </a:r>
            <a:r>
              <a:rPr sz="2000" spc="-75" dirty="0">
                <a:solidFill>
                  <a:schemeClr val="tx1"/>
                </a:solidFill>
                <a:latin typeface="Arial"/>
                <a:cs typeface="Arial"/>
              </a:rPr>
              <a:t> </a:t>
            </a:r>
            <a:r>
              <a:rPr sz="2000" dirty="0">
                <a:solidFill>
                  <a:schemeClr val="tx1"/>
                </a:solidFill>
                <a:latin typeface="Arial"/>
                <a:cs typeface="Arial"/>
              </a:rPr>
              <a:t>conditions</a:t>
            </a:r>
            <a:r>
              <a:rPr sz="2000" spc="-120" dirty="0">
                <a:solidFill>
                  <a:schemeClr val="tx1"/>
                </a:solidFill>
                <a:latin typeface="Arial"/>
                <a:cs typeface="Arial"/>
              </a:rPr>
              <a:t> </a:t>
            </a:r>
            <a:r>
              <a:rPr sz="2000" dirty="0">
                <a:solidFill>
                  <a:schemeClr val="tx1"/>
                </a:solidFill>
                <a:latin typeface="Arial"/>
                <a:cs typeface="Arial"/>
              </a:rPr>
              <a:t>present</a:t>
            </a:r>
            <a:r>
              <a:rPr sz="2000" spc="-125" dirty="0">
                <a:solidFill>
                  <a:schemeClr val="tx1"/>
                </a:solidFill>
                <a:latin typeface="Arial"/>
                <a:cs typeface="Arial"/>
              </a:rPr>
              <a:t> </a:t>
            </a:r>
            <a:r>
              <a:rPr sz="2000" dirty="0">
                <a:solidFill>
                  <a:schemeClr val="tx1"/>
                </a:solidFill>
                <a:latin typeface="Arial"/>
                <a:cs typeface="Arial"/>
              </a:rPr>
              <a:t>in</a:t>
            </a:r>
            <a:r>
              <a:rPr sz="2000" spc="10" dirty="0">
                <a:solidFill>
                  <a:schemeClr val="tx1"/>
                </a:solidFill>
                <a:latin typeface="Arial"/>
                <a:cs typeface="Arial"/>
              </a:rPr>
              <a:t> </a:t>
            </a:r>
            <a:r>
              <a:rPr sz="2000" dirty="0">
                <a:solidFill>
                  <a:schemeClr val="tx1"/>
                </a:solidFill>
                <a:latin typeface="Arial"/>
                <a:cs typeface="Arial"/>
              </a:rPr>
              <a:t>the</a:t>
            </a:r>
            <a:r>
              <a:rPr sz="2000" spc="-75" dirty="0">
                <a:solidFill>
                  <a:schemeClr val="tx1"/>
                </a:solidFill>
                <a:latin typeface="Arial"/>
                <a:cs typeface="Arial"/>
              </a:rPr>
              <a:t> </a:t>
            </a:r>
            <a:r>
              <a:rPr sz="2000" dirty="0">
                <a:solidFill>
                  <a:schemeClr val="tx1"/>
                </a:solidFill>
                <a:latin typeface="Arial"/>
                <a:cs typeface="Arial"/>
              </a:rPr>
              <a:t>water</a:t>
            </a:r>
            <a:r>
              <a:rPr sz="2000" spc="10" dirty="0">
                <a:solidFill>
                  <a:schemeClr val="tx1"/>
                </a:solidFill>
                <a:latin typeface="Arial"/>
                <a:cs typeface="Arial"/>
              </a:rPr>
              <a:t> </a:t>
            </a:r>
            <a:r>
              <a:rPr sz="2000" spc="-10" dirty="0">
                <a:solidFill>
                  <a:schemeClr val="tx1"/>
                </a:solidFill>
                <a:latin typeface="Arial"/>
                <a:cs typeface="Arial"/>
              </a:rPr>
              <a:t>column.</a:t>
            </a:r>
            <a:endParaRPr sz="2000" dirty="0">
              <a:solidFill>
                <a:schemeClr val="tx1"/>
              </a:solidFill>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12"/>
          </p:nvPr>
        </p:nvSpPr>
        <p:spPr>
          <a:xfrm>
            <a:off x="11262994" y="6568789"/>
            <a:ext cx="222250" cy="205504"/>
          </a:xfrm>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5" dirty="0">
                <a:solidFill>
                  <a:schemeClr val="tx1"/>
                </a:solidFill>
              </a:rPr>
              <a:t>6</a:t>
            </a:fld>
            <a:endParaRPr spc="-5" dirty="0">
              <a:solidFill>
                <a:schemeClr val="tx1"/>
              </a:solidFill>
            </a:endParaRPr>
          </a:p>
        </p:txBody>
      </p:sp>
      <p:sp>
        <p:nvSpPr>
          <p:cNvPr id="6" name="object 5">
            <a:extLst>
              <a:ext uri="{FF2B5EF4-FFF2-40B4-BE49-F238E27FC236}">
                <a16:creationId xmlns:a16="http://schemas.microsoft.com/office/drawing/2014/main" id="{DBCF687D-5A8D-42EC-8C73-F26D8C1F8991}"/>
              </a:ext>
            </a:extLst>
          </p:cNvPr>
          <p:cNvSpPr txBox="1"/>
          <p:nvPr/>
        </p:nvSpPr>
        <p:spPr>
          <a:xfrm>
            <a:off x="485457" y="403161"/>
            <a:ext cx="6257925" cy="517525"/>
          </a:xfrm>
          <a:prstGeom prst="rect">
            <a:avLst/>
          </a:prstGeom>
        </p:spPr>
        <p:txBody>
          <a:bodyPr vert="horz" wrap="square" lIns="0" tIns="15875" rIns="0" bIns="0" rtlCol="0">
            <a:spAutoFit/>
          </a:bodyPr>
          <a:lstStyle/>
          <a:p>
            <a:pPr marL="12700">
              <a:lnSpc>
                <a:spcPct val="100000"/>
              </a:lnSpc>
              <a:spcBef>
                <a:spcPts val="125"/>
              </a:spcBef>
            </a:pPr>
            <a:r>
              <a:rPr sz="3200" b="1" dirty="0">
                <a:latin typeface="Arial"/>
                <a:cs typeface="Arial"/>
              </a:rPr>
              <a:t>Conceptual</a:t>
            </a:r>
            <a:r>
              <a:rPr sz="3200" b="1" spc="-180" dirty="0">
                <a:latin typeface="Arial"/>
                <a:cs typeface="Arial"/>
              </a:rPr>
              <a:t> </a:t>
            </a:r>
            <a:r>
              <a:rPr sz="3200" b="1" spc="-20" dirty="0">
                <a:latin typeface="Arial"/>
                <a:cs typeface="Arial"/>
              </a:rPr>
              <a:t>Water</a:t>
            </a:r>
            <a:r>
              <a:rPr sz="3200" b="1" spc="-105" dirty="0">
                <a:latin typeface="Arial"/>
                <a:cs typeface="Arial"/>
              </a:rPr>
              <a:t> </a:t>
            </a:r>
            <a:r>
              <a:rPr sz="3200" b="1" dirty="0">
                <a:latin typeface="Arial"/>
                <a:cs typeface="Arial"/>
              </a:rPr>
              <a:t>Quality</a:t>
            </a:r>
            <a:r>
              <a:rPr sz="3200" b="1" spc="-114" dirty="0">
                <a:latin typeface="Arial"/>
                <a:cs typeface="Arial"/>
              </a:rPr>
              <a:t> </a:t>
            </a:r>
            <a:r>
              <a:rPr sz="3200" b="1" spc="-10" dirty="0">
                <a:latin typeface="Arial"/>
                <a:cs typeface="Arial"/>
              </a:rPr>
              <a:t>Model</a:t>
            </a:r>
            <a:endParaRPr sz="3200">
              <a:latin typeface="Arial"/>
              <a:cs typeface="Arial"/>
            </a:endParaRPr>
          </a:p>
        </p:txBody>
      </p:sp>
      <p:grpSp>
        <p:nvGrpSpPr>
          <p:cNvPr id="7" name="object 7">
            <a:extLst>
              <a:ext uri="{FF2B5EF4-FFF2-40B4-BE49-F238E27FC236}">
                <a16:creationId xmlns:a16="http://schemas.microsoft.com/office/drawing/2014/main" id="{E803531B-0515-25E2-8563-5BA62321D439}"/>
              </a:ext>
            </a:extLst>
          </p:cNvPr>
          <p:cNvGrpSpPr/>
          <p:nvPr/>
        </p:nvGrpSpPr>
        <p:grpSpPr>
          <a:xfrm>
            <a:off x="2734310" y="1038860"/>
            <a:ext cx="6733540" cy="4058920"/>
            <a:chOff x="2734310" y="1038860"/>
            <a:chExt cx="6733540" cy="4058920"/>
          </a:xfrm>
        </p:grpSpPr>
        <p:sp>
          <p:nvSpPr>
            <p:cNvPr id="9" name="object 8">
              <a:extLst>
                <a:ext uri="{FF2B5EF4-FFF2-40B4-BE49-F238E27FC236}">
                  <a16:creationId xmlns:a16="http://schemas.microsoft.com/office/drawing/2014/main" id="{B1EE6F9C-75FF-2F52-44D7-A1B56DD9F8C4}"/>
                </a:ext>
              </a:extLst>
            </p:cNvPr>
            <p:cNvSpPr/>
            <p:nvPr/>
          </p:nvSpPr>
          <p:spPr>
            <a:xfrm>
              <a:off x="4848225" y="1771650"/>
              <a:ext cx="2943225" cy="2524125"/>
            </a:xfrm>
            <a:custGeom>
              <a:avLst/>
              <a:gdLst/>
              <a:ahLst/>
              <a:cxnLst/>
              <a:rect l="l" t="t" r="r" b="b"/>
              <a:pathLst>
                <a:path w="2943225" h="2524125">
                  <a:moveTo>
                    <a:pt x="2943225" y="0"/>
                  </a:moveTo>
                  <a:lnTo>
                    <a:pt x="0" y="0"/>
                  </a:lnTo>
                  <a:lnTo>
                    <a:pt x="0" y="2524125"/>
                  </a:lnTo>
                  <a:lnTo>
                    <a:pt x="2943225" y="2524125"/>
                  </a:lnTo>
                  <a:lnTo>
                    <a:pt x="2943225" y="0"/>
                  </a:lnTo>
                  <a:close/>
                </a:path>
              </a:pathLst>
            </a:custGeom>
            <a:solidFill>
              <a:srgbClr val="99FFCC"/>
            </a:solidFill>
          </p:spPr>
          <p:txBody>
            <a:bodyPr wrap="square" lIns="0" tIns="0" rIns="0" bIns="0" rtlCol="0"/>
            <a:lstStyle/>
            <a:p>
              <a:endParaRPr/>
            </a:p>
          </p:txBody>
        </p:sp>
        <p:sp>
          <p:nvSpPr>
            <p:cNvPr id="10" name="object 9">
              <a:extLst>
                <a:ext uri="{FF2B5EF4-FFF2-40B4-BE49-F238E27FC236}">
                  <a16:creationId xmlns:a16="http://schemas.microsoft.com/office/drawing/2014/main" id="{4C0630F4-5BFC-EB30-1C15-E6AC55E88EB1}"/>
                </a:ext>
              </a:extLst>
            </p:cNvPr>
            <p:cNvSpPr/>
            <p:nvPr/>
          </p:nvSpPr>
          <p:spPr>
            <a:xfrm>
              <a:off x="4857750" y="1781175"/>
              <a:ext cx="2924175" cy="2505075"/>
            </a:xfrm>
            <a:custGeom>
              <a:avLst/>
              <a:gdLst/>
              <a:ahLst/>
              <a:cxnLst/>
              <a:rect l="l" t="t" r="r" b="b"/>
              <a:pathLst>
                <a:path w="2924175" h="2505075">
                  <a:moveTo>
                    <a:pt x="0" y="2505075"/>
                  </a:moveTo>
                  <a:lnTo>
                    <a:pt x="2924175" y="2505075"/>
                  </a:lnTo>
                  <a:lnTo>
                    <a:pt x="2924175" y="0"/>
                  </a:lnTo>
                  <a:lnTo>
                    <a:pt x="0" y="0"/>
                  </a:lnTo>
                  <a:lnTo>
                    <a:pt x="0" y="2505075"/>
                  </a:lnTo>
                  <a:close/>
                </a:path>
              </a:pathLst>
            </a:custGeom>
            <a:ln w="17462">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7BCC6FC8-1AD0-B7F1-44EF-646173F3AD55}"/>
                </a:ext>
              </a:extLst>
            </p:cNvPr>
            <p:cNvSpPr/>
            <p:nvPr/>
          </p:nvSpPr>
          <p:spPr>
            <a:xfrm>
              <a:off x="3381375" y="2724150"/>
              <a:ext cx="1457325" cy="200025"/>
            </a:xfrm>
            <a:custGeom>
              <a:avLst/>
              <a:gdLst/>
              <a:ahLst/>
              <a:cxnLst/>
              <a:rect l="l" t="t" r="r" b="b"/>
              <a:pathLst>
                <a:path w="1457325" h="200025">
                  <a:moveTo>
                    <a:pt x="1457325" y="0"/>
                  </a:moveTo>
                  <a:lnTo>
                    <a:pt x="0" y="0"/>
                  </a:lnTo>
                  <a:lnTo>
                    <a:pt x="0" y="200025"/>
                  </a:lnTo>
                  <a:lnTo>
                    <a:pt x="1457325" y="200025"/>
                  </a:lnTo>
                  <a:lnTo>
                    <a:pt x="1457325" y="0"/>
                  </a:lnTo>
                  <a:close/>
                </a:path>
              </a:pathLst>
            </a:custGeom>
            <a:solidFill>
              <a:srgbClr val="3333CC"/>
            </a:solidFill>
          </p:spPr>
          <p:txBody>
            <a:bodyPr wrap="square" lIns="0" tIns="0" rIns="0" bIns="0" rtlCol="0"/>
            <a:lstStyle/>
            <a:p>
              <a:endParaRPr/>
            </a:p>
          </p:txBody>
        </p:sp>
        <p:sp>
          <p:nvSpPr>
            <p:cNvPr id="12" name="object 11">
              <a:extLst>
                <a:ext uri="{FF2B5EF4-FFF2-40B4-BE49-F238E27FC236}">
                  <a16:creationId xmlns:a16="http://schemas.microsoft.com/office/drawing/2014/main" id="{FFF78729-5228-6D4F-96B0-A880168489A3}"/>
                </a:ext>
              </a:extLst>
            </p:cNvPr>
            <p:cNvSpPr/>
            <p:nvPr/>
          </p:nvSpPr>
          <p:spPr>
            <a:xfrm>
              <a:off x="3381375" y="2724150"/>
              <a:ext cx="1457325" cy="200025"/>
            </a:xfrm>
            <a:custGeom>
              <a:avLst/>
              <a:gdLst/>
              <a:ahLst/>
              <a:cxnLst/>
              <a:rect l="l" t="t" r="r" b="b"/>
              <a:pathLst>
                <a:path w="1457325" h="200025">
                  <a:moveTo>
                    <a:pt x="0" y="200025"/>
                  </a:moveTo>
                  <a:lnTo>
                    <a:pt x="1457325" y="200025"/>
                  </a:lnTo>
                  <a:lnTo>
                    <a:pt x="1457325" y="0"/>
                  </a:lnTo>
                  <a:lnTo>
                    <a:pt x="0" y="0"/>
                  </a:lnTo>
                  <a:lnTo>
                    <a:pt x="0" y="200025"/>
                  </a:lnTo>
                  <a:close/>
                </a:path>
              </a:pathLst>
            </a:custGeom>
            <a:ln w="17462">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D53C5D50-EA7A-F7C2-A971-F0A41F756324}"/>
                </a:ext>
              </a:extLst>
            </p:cNvPr>
            <p:cNvSpPr/>
            <p:nvPr/>
          </p:nvSpPr>
          <p:spPr>
            <a:xfrm>
              <a:off x="7791450" y="2828925"/>
              <a:ext cx="1143000" cy="200025"/>
            </a:xfrm>
            <a:custGeom>
              <a:avLst/>
              <a:gdLst/>
              <a:ahLst/>
              <a:cxnLst/>
              <a:rect l="l" t="t" r="r" b="b"/>
              <a:pathLst>
                <a:path w="1143000" h="200025">
                  <a:moveTo>
                    <a:pt x="1143000" y="0"/>
                  </a:moveTo>
                  <a:lnTo>
                    <a:pt x="0" y="0"/>
                  </a:lnTo>
                  <a:lnTo>
                    <a:pt x="0" y="200025"/>
                  </a:lnTo>
                  <a:lnTo>
                    <a:pt x="1143000" y="200025"/>
                  </a:lnTo>
                  <a:lnTo>
                    <a:pt x="1143000" y="0"/>
                  </a:lnTo>
                  <a:close/>
                </a:path>
              </a:pathLst>
            </a:custGeom>
            <a:solidFill>
              <a:srgbClr val="3333CC"/>
            </a:solidFill>
          </p:spPr>
          <p:txBody>
            <a:bodyPr wrap="square" lIns="0" tIns="0" rIns="0" bIns="0" rtlCol="0"/>
            <a:lstStyle/>
            <a:p>
              <a:endParaRPr/>
            </a:p>
          </p:txBody>
        </p:sp>
        <p:sp>
          <p:nvSpPr>
            <p:cNvPr id="14" name="object 13">
              <a:extLst>
                <a:ext uri="{FF2B5EF4-FFF2-40B4-BE49-F238E27FC236}">
                  <a16:creationId xmlns:a16="http://schemas.microsoft.com/office/drawing/2014/main" id="{4D1D95C6-8792-CE36-A759-2822481F82B6}"/>
                </a:ext>
              </a:extLst>
            </p:cNvPr>
            <p:cNvSpPr/>
            <p:nvPr/>
          </p:nvSpPr>
          <p:spPr>
            <a:xfrm>
              <a:off x="4857750" y="1047750"/>
              <a:ext cx="4076700" cy="1981200"/>
            </a:xfrm>
            <a:custGeom>
              <a:avLst/>
              <a:gdLst/>
              <a:ahLst/>
              <a:cxnLst/>
              <a:rect l="l" t="t" r="r" b="b"/>
              <a:pathLst>
                <a:path w="4076700" h="1981200">
                  <a:moveTo>
                    <a:pt x="2933700" y="1981200"/>
                  </a:moveTo>
                  <a:lnTo>
                    <a:pt x="4076700" y="1981200"/>
                  </a:lnTo>
                  <a:lnTo>
                    <a:pt x="4076700" y="1781175"/>
                  </a:lnTo>
                  <a:lnTo>
                    <a:pt x="2933700" y="1781175"/>
                  </a:lnTo>
                  <a:lnTo>
                    <a:pt x="2933700" y="1981200"/>
                  </a:lnTo>
                  <a:close/>
                </a:path>
                <a:path w="4076700" h="1981200">
                  <a:moveTo>
                    <a:pt x="0" y="723900"/>
                  </a:moveTo>
                  <a:lnTo>
                    <a:pt x="2924175" y="723900"/>
                  </a:lnTo>
                  <a:lnTo>
                    <a:pt x="2924175" y="0"/>
                  </a:lnTo>
                  <a:lnTo>
                    <a:pt x="0" y="0"/>
                  </a:lnTo>
                  <a:lnTo>
                    <a:pt x="0" y="723900"/>
                  </a:lnTo>
                  <a:close/>
                </a:path>
              </a:pathLst>
            </a:custGeom>
            <a:ln w="17462">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BAEB2DF-A1E7-E7C3-17F2-DA2FBD7C0A78}"/>
                </a:ext>
              </a:extLst>
            </p:cNvPr>
            <p:cNvSpPr/>
            <p:nvPr/>
          </p:nvSpPr>
          <p:spPr>
            <a:xfrm>
              <a:off x="2743200" y="2305050"/>
              <a:ext cx="1381125" cy="9525"/>
            </a:xfrm>
            <a:custGeom>
              <a:avLst/>
              <a:gdLst/>
              <a:ahLst/>
              <a:cxnLst/>
              <a:rect l="l" t="t" r="r" b="b"/>
              <a:pathLst>
                <a:path w="1381125" h="9525">
                  <a:moveTo>
                    <a:pt x="0" y="0"/>
                  </a:moveTo>
                  <a:lnTo>
                    <a:pt x="1381125" y="9525"/>
                  </a:lnTo>
                </a:path>
              </a:pathLst>
            </a:custGeom>
            <a:ln w="17462">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B14297D-6A90-7CF0-CC2F-462787498124}"/>
                </a:ext>
              </a:extLst>
            </p:cNvPr>
            <p:cNvSpPr/>
            <p:nvPr/>
          </p:nvSpPr>
          <p:spPr>
            <a:xfrm>
              <a:off x="4057650" y="2219325"/>
              <a:ext cx="266700" cy="161925"/>
            </a:xfrm>
            <a:custGeom>
              <a:avLst/>
              <a:gdLst/>
              <a:ahLst/>
              <a:cxnLst/>
              <a:rect l="l" t="t" r="r" b="b"/>
              <a:pathLst>
                <a:path w="266700" h="161925">
                  <a:moveTo>
                    <a:pt x="0" y="0"/>
                  </a:moveTo>
                  <a:lnTo>
                    <a:pt x="31750" y="81787"/>
                  </a:lnTo>
                  <a:lnTo>
                    <a:pt x="0" y="161925"/>
                  </a:lnTo>
                  <a:lnTo>
                    <a:pt x="266700" y="81787"/>
                  </a:lnTo>
                  <a:lnTo>
                    <a:pt x="0" y="0"/>
                  </a:lnTo>
                  <a:close/>
                </a:path>
              </a:pathLst>
            </a:custGeom>
            <a:solidFill>
              <a:srgbClr val="000000"/>
            </a:solidFill>
          </p:spPr>
          <p:txBody>
            <a:bodyPr wrap="square" lIns="0" tIns="0" rIns="0" bIns="0" rtlCol="0"/>
            <a:lstStyle/>
            <a:p>
              <a:endParaRPr/>
            </a:p>
          </p:txBody>
        </p:sp>
        <p:sp>
          <p:nvSpPr>
            <p:cNvPr id="17" name="object 16">
              <a:extLst>
                <a:ext uri="{FF2B5EF4-FFF2-40B4-BE49-F238E27FC236}">
                  <a16:creationId xmlns:a16="http://schemas.microsoft.com/office/drawing/2014/main" id="{021B48F9-39F1-17B0-5413-6ADD522D7D95}"/>
                </a:ext>
              </a:extLst>
            </p:cNvPr>
            <p:cNvSpPr/>
            <p:nvPr/>
          </p:nvSpPr>
          <p:spPr>
            <a:xfrm>
              <a:off x="7886700" y="2514600"/>
              <a:ext cx="1381125" cy="9525"/>
            </a:xfrm>
            <a:custGeom>
              <a:avLst/>
              <a:gdLst/>
              <a:ahLst/>
              <a:cxnLst/>
              <a:rect l="l" t="t" r="r" b="b"/>
              <a:pathLst>
                <a:path w="1381125" h="9525">
                  <a:moveTo>
                    <a:pt x="0" y="0"/>
                  </a:moveTo>
                  <a:lnTo>
                    <a:pt x="1381125" y="9525"/>
                  </a:lnTo>
                </a:path>
              </a:pathLst>
            </a:custGeom>
            <a:ln w="17462">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E9EDE68C-4497-657C-7CD2-5F70A9AFCFC2}"/>
                </a:ext>
              </a:extLst>
            </p:cNvPr>
            <p:cNvSpPr/>
            <p:nvPr/>
          </p:nvSpPr>
          <p:spPr>
            <a:xfrm>
              <a:off x="9201150" y="2428875"/>
              <a:ext cx="266700" cy="161925"/>
            </a:xfrm>
            <a:custGeom>
              <a:avLst/>
              <a:gdLst/>
              <a:ahLst/>
              <a:cxnLst/>
              <a:rect l="l" t="t" r="r" b="b"/>
              <a:pathLst>
                <a:path w="266700" h="161925">
                  <a:moveTo>
                    <a:pt x="0" y="0"/>
                  </a:moveTo>
                  <a:lnTo>
                    <a:pt x="31750" y="81787"/>
                  </a:lnTo>
                  <a:lnTo>
                    <a:pt x="0" y="161925"/>
                  </a:lnTo>
                  <a:lnTo>
                    <a:pt x="266700" y="81787"/>
                  </a:lnTo>
                  <a:lnTo>
                    <a:pt x="0" y="0"/>
                  </a:lnTo>
                  <a:close/>
                </a:path>
              </a:pathLst>
            </a:custGeom>
            <a:solidFill>
              <a:srgbClr val="000000"/>
            </a:solidFill>
          </p:spPr>
          <p:txBody>
            <a:bodyPr wrap="square" lIns="0" tIns="0" rIns="0" bIns="0" rtlCol="0"/>
            <a:lstStyle/>
            <a:p>
              <a:endParaRPr/>
            </a:p>
          </p:txBody>
        </p:sp>
        <p:sp>
          <p:nvSpPr>
            <p:cNvPr id="19" name="object 18">
              <a:extLst>
                <a:ext uri="{FF2B5EF4-FFF2-40B4-BE49-F238E27FC236}">
                  <a16:creationId xmlns:a16="http://schemas.microsoft.com/office/drawing/2014/main" id="{DD09E587-EDC9-1BC6-B775-0C80B8C34E8C}"/>
                </a:ext>
              </a:extLst>
            </p:cNvPr>
            <p:cNvSpPr/>
            <p:nvPr/>
          </p:nvSpPr>
          <p:spPr>
            <a:xfrm>
              <a:off x="6024625" y="3367151"/>
              <a:ext cx="923925" cy="1695450"/>
            </a:xfrm>
            <a:custGeom>
              <a:avLst/>
              <a:gdLst/>
              <a:ahLst/>
              <a:cxnLst/>
              <a:rect l="l" t="t" r="r" b="b"/>
              <a:pathLst>
                <a:path w="923925" h="1695450">
                  <a:moveTo>
                    <a:pt x="0" y="1695450"/>
                  </a:moveTo>
                  <a:lnTo>
                    <a:pt x="923925" y="0"/>
                  </a:lnTo>
                </a:path>
              </a:pathLst>
            </a:custGeom>
            <a:ln w="69850">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7C54C24A-5122-0A38-E3F2-A709BE01DCA3}"/>
                </a:ext>
              </a:extLst>
            </p:cNvPr>
            <p:cNvSpPr/>
            <p:nvPr/>
          </p:nvSpPr>
          <p:spPr>
            <a:xfrm>
              <a:off x="6419850" y="3095625"/>
              <a:ext cx="1047750" cy="542925"/>
            </a:xfrm>
            <a:custGeom>
              <a:avLst/>
              <a:gdLst/>
              <a:ahLst/>
              <a:cxnLst/>
              <a:rect l="l" t="t" r="r" b="b"/>
              <a:pathLst>
                <a:path w="1047750" h="542925">
                  <a:moveTo>
                    <a:pt x="522350" y="218439"/>
                  </a:moveTo>
                  <a:lnTo>
                    <a:pt x="514350" y="241935"/>
                  </a:lnTo>
                  <a:lnTo>
                    <a:pt x="514350" y="268604"/>
                  </a:lnTo>
                  <a:lnTo>
                    <a:pt x="538352" y="331342"/>
                  </a:lnTo>
                  <a:lnTo>
                    <a:pt x="591184" y="394080"/>
                  </a:lnTo>
                  <a:lnTo>
                    <a:pt x="626491" y="425323"/>
                  </a:lnTo>
                  <a:lnTo>
                    <a:pt x="668147" y="453644"/>
                  </a:lnTo>
                  <a:lnTo>
                    <a:pt x="709802" y="477138"/>
                  </a:lnTo>
                  <a:lnTo>
                    <a:pt x="756284" y="500634"/>
                  </a:lnTo>
                  <a:lnTo>
                    <a:pt x="802640" y="517906"/>
                  </a:lnTo>
                  <a:lnTo>
                    <a:pt x="849122" y="532002"/>
                  </a:lnTo>
                  <a:lnTo>
                    <a:pt x="892428" y="539750"/>
                  </a:lnTo>
                  <a:lnTo>
                    <a:pt x="932433" y="542925"/>
                  </a:lnTo>
                  <a:lnTo>
                    <a:pt x="967613" y="538226"/>
                  </a:lnTo>
                  <a:lnTo>
                    <a:pt x="1001268" y="527304"/>
                  </a:lnTo>
                  <a:lnTo>
                    <a:pt x="1020572" y="514731"/>
                  </a:lnTo>
                  <a:lnTo>
                    <a:pt x="1038098" y="494284"/>
                  </a:lnTo>
                  <a:lnTo>
                    <a:pt x="1047750" y="470788"/>
                  </a:lnTo>
                  <a:lnTo>
                    <a:pt x="1047750" y="445770"/>
                  </a:lnTo>
                  <a:lnTo>
                    <a:pt x="1023747" y="383032"/>
                  </a:lnTo>
                  <a:lnTo>
                    <a:pt x="970915" y="320294"/>
                  </a:lnTo>
                  <a:lnTo>
                    <a:pt x="935608" y="287400"/>
                  </a:lnTo>
                  <a:lnTo>
                    <a:pt x="892428" y="259207"/>
                  </a:lnTo>
                  <a:lnTo>
                    <a:pt x="850773" y="235712"/>
                  </a:lnTo>
                  <a:lnTo>
                    <a:pt x="804291" y="212216"/>
                  </a:lnTo>
                  <a:lnTo>
                    <a:pt x="757808" y="194945"/>
                  </a:lnTo>
                  <a:lnTo>
                    <a:pt x="712977" y="182372"/>
                  </a:lnTo>
                  <a:lnTo>
                    <a:pt x="668147" y="172974"/>
                  </a:lnTo>
                  <a:lnTo>
                    <a:pt x="628015" y="171450"/>
                  </a:lnTo>
                  <a:lnTo>
                    <a:pt x="592835" y="176149"/>
                  </a:lnTo>
                  <a:lnTo>
                    <a:pt x="560831" y="187071"/>
                  </a:lnTo>
                  <a:lnTo>
                    <a:pt x="540003" y="199644"/>
                  </a:lnTo>
                  <a:lnTo>
                    <a:pt x="522350" y="218439"/>
                  </a:lnTo>
                  <a:close/>
                </a:path>
                <a:path w="1047750" h="542925">
                  <a:moveTo>
                    <a:pt x="8000" y="46989"/>
                  </a:moveTo>
                  <a:lnTo>
                    <a:pt x="0" y="70485"/>
                  </a:lnTo>
                  <a:lnTo>
                    <a:pt x="0" y="97154"/>
                  </a:lnTo>
                  <a:lnTo>
                    <a:pt x="24002" y="159892"/>
                  </a:lnTo>
                  <a:lnTo>
                    <a:pt x="76835" y="222630"/>
                  </a:lnTo>
                  <a:lnTo>
                    <a:pt x="112141" y="253873"/>
                  </a:lnTo>
                  <a:lnTo>
                    <a:pt x="153797" y="282194"/>
                  </a:lnTo>
                  <a:lnTo>
                    <a:pt x="196976" y="305688"/>
                  </a:lnTo>
                  <a:lnTo>
                    <a:pt x="241934" y="329184"/>
                  </a:lnTo>
                  <a:lnTo>
                    <a:pt x="288290" y="346455"/>
                  </a:lnTo>
                  <a:lnTo>
                    <a:pt x="334772" y="360552"/>
                  </a:lnTo>
                  <a:lnTo>
                    <a:pt x="379602" y="368300"/>
                  </a:lnTo>
                  <a:lnTo>
                    <a:pt x="419734" y="371475"/>
                  </a:lnTo>
                  <a:lnTo>
                    <a:pt x="454914" y="366775"/>
                  </a:lnTo>
                  <a:lnTo>
                    <a:pt x="486918" y="355853"/>
                  </a:lnTo>
                  <a:lnTo>
                    <a:pt x="507746" y="343280"/>
                  </a:lnTo>
                  <a:lnTo>
                    <a:pt x="525399" y="322834"/>
                  </a:lnTo>
                  <a:lnTo>
                    <a:pt x="533400" y="299338"/>
                  </a:lnTo>
                  <a:lnTo>
                    <a:pt x="533400" y="274320"/>
                  </a:lnTo>
                  <a:lnTo>
                    <a:pt x="509397" y="211582"/>
                  </a:lnTo>
                  <a:lnTo>
                    <a:pt x="486918" y="180212"/>
                  </a:lnTo>
                  <a:lnTo>
                    <a:pt x="456565" y="148844"/>
                  </a:lnTo>
                  <a:lnTo>
                    <a:pt x="421258" y="115950"/>
                  </a:lnTo>
                  <a:lnTo>
                    <a:pt x="379602" y="87757"/>
                  </a:lnTo>
                  <a:lnTo>
                    <a:pt x="337947" y="64262"/>
                  </a:lnTo>
                  <a:lnTo>
                    <a:pt x="291465" y="40766"/>
                  </a:lnTo>
                  <a:lnTo>
                    <a:pt x="245109" y="23495"/>
                  </a:lnTo>
                  <a:lnTo>
                    <a:pt x="198627" y="10922"/>
                  </a:lnTo>
                  <a:lnTo>
                    <a:pt x="153797" y="1524"/>
                  </a:lnTo>
                  <a:lnTo>
                    <a:pt x="115316" y="0"/>
                  </a:lnTo>
                  <a:lnTo>
                    <a:pt x="80137" y="4699"/>
                  </a:lnTo>
                  <a:lnTo>
                    <a:pt x="46482" y="14097"/>
                  </a:lnTo>
                  <a:lnTo>
                    <a:pt x="25653" y="28194"/>
                  </a:lnTo>
                  <a:lnTo>
                    <a:pt x="8000" y="46989"/>
                  </a:lnTo>
                  <a:close/>
                </a:path>
              </a:pathLst>
            </a:custGeom>
            <a:ln w="17462">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66DAD690-74B1-7DC8-065D-23B6E0BB3093}"/>
                </a:ext>
              </a:extLst>
            </p:cNvPr>
            <p:cNvSpPr/>
            <p:nvPr/>
          </p:nvSpPr>
          <p:spPr>
            <a:xfrm>
              <a:off x="6115050" y="1362075"/>
              <a:ext cx="295275" cy="409575"/>
            </a:xfrm>
            <a:custGeom>
              <a:avLst/>
              <a:gdLst/>
              <a:ahLst/>
              <a:cxnLst/>
              <a:rect l="l" t="t" r="r" b="b"/>
              <a:pathLst>
                <a:path w="295275" h="409575">
                  <a:moveTo>
                    <a:pt x="295275" y="0"/>
                  </a:moveTo>
                  <a:lnTo>
                    <a:pt x="0" y="0"/>
                  </a:lnTo>
                  <a:lnTo>
                    <a:pt x="149225" y="409575"/>
                  </a:lnTo>
                  <a:lnTo>
                    <a:pt x="295275" y="0"/>
                  </a:lnTo>
                  <a:close/>
                </a:path>
              </a:pathLst>
            </a:custGeom>
            <a:solidFill>
              <a:srgbClr val="00CC99"/>
            </a:solidFill>
          </p:spPr>
          <p:txBody>
            <a:bodyPr wrap="square" lIns="0" tIns="0" rIns="0" bIns="0" rtlCol="0"/>
            <a:lstStyle/>
            <a:p>
              <a:endParaRPr/>
            </a:p>
          </p:txBody>
        </p:sp>
        <p:sp>
          <p:nvSpPr>
            <p:cNvPr id="22" name="object 21">
              <a:extLst>
                <a:ext uri="{FF2B5EF4-FFF2-40B4-BE49-F238E27FC236}">
                  <a16:creationId xmlns:a16="http://schemas.microsoft.com/office/drawing/2014/main" id="{1DD885AB-480C-FA49-A7B2-CC001CBCCA81}"/>
                </a:ext>
              </a:extLst>
            </p:cNvPr>
            <p:cNvSpPr/>
            <p:nvPr/>
          </p:nvSpPr>
          <p:spPr>
            <a:xfrm>
              <a:off x="6000750" y="1362075"/>
              <a:ext cx="523875" cy="628650"/>
            </a:xfrm>
            <a:custGeom>
              <a:avLst/>
              <a:gdLst/>
              <a:ahLst/>
              <a:cxnLst/>
              <a:rect l="l" t="t" r="r" b="b"/>
              <a:pathLst>
                <a:path w="523875" h="628650">
                  <a:moveTo>
                    <a:pt x="263525" y="409575"/>
                  </a:moveTo>
                  <a:lnTo>
                    <a:pt x="409575" y="0"/>
                  </a:lnTo>
                  <a:lnTo>
                    <a:pt x="114300" y="0"/>
                  </a:lnTo>
                  <a:lnTo>
                    <a:pt x="263525" y="409575"/>
                  </a:lnTo>
                  <a:close/>
                </a:path>
                <a:path w="523875" h="628650">
                  <a:moveTo>
                    <a:pt x="0" y="514350"/>
                  </a:moveTo>
                  <a:lnTo>
                    <a:pt x="523875" y="523875"/>
                  </a:lnTo>
                </a:path>
                <a:path w="523875" h="628650">
                  <a:moveTo>
                    <a:pt x="209550" y="619125"/>
                  </a:moveTo>
                  <a:lnTo>
                    <a:pt x="419100" y="628650"/>
                  </a:lnTo>
                </a:path>
              </a:pathLst>
            </a:custGeom>
            <a:ln w="17462">
              <a:solidFill>
                <a:srgbClr val="000000"/>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36343AB0-BEE0-1D3D-CE21-6CD0BA88AF8D}"/>
              </a:ext>
            </a:extLst>
          </p:cNvPr>
          <p:cNvSpPr txBox="1"/>
          <p:nvPr/>
        </p:nvSpPr>
        <p:spPr>
          <a:xfrm>
            <a:off x="3024885" y="1572577"/>
            <a:ext cx="595630" cy="528955"/>
          </a:xfrm>
          <a:prstGeom prst="rect">
            <a:avLst/>
          </a:prstGeom>
        </p:spPr>
        <p:txBody>
          <a:bodyPr vert="horz" wrap="square" lIns="0" tIns="12700" rIns="0" bIns="0" rtlCol="0">
            <a:spAutoFit/>
          </a:bodyPr>
          <a:lstStyle/>
          <a:p>
            <a:pPr marL="38100">
              <a:lnSpc>
                <a:spcPct val="100000"/>
              </a:lnSpc>
              <a:spcBef>
                <a:spcPts val="100"/>
              </a:spcBef>
            </a:pPr>
            <a:r>
              <a:rPr sz="4950" spc="-37" baseline="11784" dirty="0">
                <a:latin typeface="Times New Roman"/>
                <a:cs typeface="Times New Roman"/>
              </a:rPr>
              <a:t>Q</a:t>
            </a:r>
            <a:r>
              <a:rPr sz="2150" spc="-25" dirty="0">
                <a:latin typeface="Times New Roman"/>
                <a:cs typeface="Times New Roman"/>
              </a:rPr>
              <a:t>in</a:t>
            </a:r>
            <a:endParaRPr sz="2150">
              <a:latin typeface="Times New Roman"/>
              <a:cs typeface="Times New Roman"/>
            </a:endParaRPr>
          </a:p>
        </p:txBody>
      </p:sp>
      <p:sp>
        <p:nvSpPr>
          <p:cNvPr id="24" name="object 23">
            <a:extLst>
              <a:ext uri="{FF2B5EF4-FFF2-40B4-BE49-F238E27FC236}">
                <a16:creationId xmlns:a16="http://schemas.microsoft.com/office/drawing/2014/main" id="{03432884-63B4-52B4-4627-3374D1D80C63}"/>
              </a:ext>
            </a:extLst>
          </p:cNvPr>
          <p:cNvSpPr txBox="1"/>
          <p:nvPr/>
        </p:nvSpPr>
        <p:spPr>
          <a:xfrm>
            <a:off x="8275701" y="1783714"/>
            <a:ext cx="720090" cy="529590"/>
          </a:xfrm>
          <a:prstGeom prst="rect">
            <a:avLst/>
          </a:prstGeom>
        </p:spPr>
        <p:txBody>
          <a:bodyPr vert="horz" wrap="square" lIns="0" tIns="13335" rIns="0" bIns="0" rtlCol="0">
            <a:spAutoFit/>
          </a:bodyPr>
          <a:lstStyle/>
          <a:p>
            <a:pPr marL="38100">
              <a:lnSpc>
                <a:spcPct val="100000"/>
              </a:lnSpc>
              <a:spcBef>
                <a:spcPts val="105"/>
              </a:spcBef>
            </a:pPr>
            <a:r>
              <a:rPr sz="4950" spc="-30" baseline="11784" dirty="0">
                <a:latin typeface="Times New Roman"/>
                <a:cs typeface="Times New Roman"/>
              </a:rPr>
              <a:t>Q</a:t>
            </a:r>
            <a:r>
              <a:rPr sz="2150" spc="-20" dirty="0">
                <a:latin typeface="Times New Roman"/>
                <a:cs typeface="Times New Roman"/>
              </a:rPr>
              <a:t>out</a:t>
            </a:r>
            <a:endParaRPr sz="2150">
              <a:latin typeface="Times New Roman"/>
              <a:cs typeface="Times New Roman"/>
            </a:endParaRPr>
          </a:p>
        </p:txBody>
      </p:sp>
      <p:sp>
        <p:nvSpPr>
          <p:cNvPr id="25" name="object 24">
            <a:extLst>
              <a:ext uri="{FF2B5EF4-FFF2-40B4-BE49-F238E27FC236}">
                <a16:creationId xmlns:a16="http://schemas.microsoft.com/office/drawing/2014/main" id="{642DBF9F-A21A-BDAB-C71C-703F43AA577E}"/>
              </a:ext>
            </a:extLst>
          </p:cNvPr>
          <p:cNvSpPr txBox="1"/>
          <p:nvPr/>
        </p:nvSpPr>
        <p:spPr>
          <a:xfrm>
            <a:off x="3024885" y="3567429"/>
            <a:ext cx="571500" cy="529590"/>
          </a:xfrm>
          <a:prstGeom prst="rect">
            <a:avLst/>
          </a:prstGeom>
        </p:spPr>
        <p:txBody>
          <a:bodyPr vert="horz" wrap="square" lIns="0" tIns="13335" rIns="0" bIns="0" rtlCol="0">
            <a:spAutoFit/>
          </a:bodyPr>
          <a:lstStyle/>
          <a:p>
            <a:pPr marL="38100">
              <a:lnSpc>
                <a:spcPct val="100000"/>
              </a:lnSpc>
              <a:spcBef>
                <a:spcPts val="105"/>
              </a:spcBef>
            </a:pPr>
            <a:r>
              <a:rPr sz="4950" spc="-37" baseline="11784" dirty="0">
                <a:latin typeface="Times New Roman"/>
                <a:cs typeface="Times New Roman"/>
              </a:rPr>
              <a:t>C</a:t>
            </a:r>
            <a:r>
              <a:rPr sz="2150" spc="-25" dirty="0">
                <a:latin typeface="Times New Roman"/>
                <a:cs typeface="Times New Roman"/>
              </a:rPr>
              <a:t>in</a:t>
            </a:r>
            <a:endParaRPr sz="2150">
              <a:latin typeface="Times New Roman"/>
              <a:cs typeface="Times New Roman"/>
            </a:endParaRPr>
          </a:p>
        </p:txBody>
      </p:sp>
      <p:sp>
        <p:nvSpPr>
          <p:cNvPr id="26" name="object 25">
            <a:extLst>
              <a:ext uri="{FF2B5EF4-FFF2-40B4-BE49-F238E27FC236}">
                <a16:creationId xmlns:a16="http://schemas.microsoft.com/office/drawing/2014/main" id="{38955078-DEDF-876C-8527-1CBBDBA4F86C}"/>
              </a:ext>
            </a:extLst>
          </p:cNvPr>
          <p:cNvSpPr txBox="1"/>
          <p:nvPr/>
        </p:nvSpPr>
        <p:spPr>
          <a:xfrm>
            <a:off x="6213475" y="2324099"/>
            <a:ext cx="292735" cy="529590"/>
          </a:xfrm>
          <a:prstGeom prst="rect">
            <a:avLst/>
          </a:prstGeom>
        </p:spPr>
        <p:txBody>
          <a:bodyPr vert="horz" wrap="square" lIns="0" tIns="13335" rIns="0" bIns="0" rtlCol="0">
            <a:spAutoFit/>
          </a:bodyPr>
          <a:lstStyle/>
          <a:p>
            <a:pPr>
              <a:lnSpc>
                <a:spcPct val="100000"/>
              </a:lnSpc>
              <a:spcBef>
                <a:spcPts val="105"/>
              </a:spcBef>
            </a:pPr>
            <a:r>
              <a:rPr sz="3300" dirty="0">
                <a:latin typeface="Times New Roman"/>
                <a:cs typeface="Times New Roman"/>
              </a:rPr>
              <a:t>C</a:t>
            </a:r>
            <a:endParaRPr sz="3300">
              <a:latin typeface="Times New Roman"/>
              <a:cs typeface="Times New Roman"/>
            </a:endParaRPr>
          </a:p>
        </p:txBody>
      </p:sp>
      <p:sp>
        <p:nvSpPr>
          <p:cNvPr id="27" name="object 26">
            <a:extLst>
              <a:ext uri="{FF2B5EF4-FFF2-40B4-BE49-F238E27FC236}">
                <a16:creationId xmlns:a16="http://schemas.microsoft.com/office/drawing/2014/main" id="{ADDF30DC-701A-4FEB-8772-7253D248E4CD}"/>
              </a:ext>
            </a:extLst>
          </p:cNvPr>
          <p:cNvSpPr txBox="1"/>
          <p:nvPr/>
        </p:nvSpPr>
        <p:spPr>
          <a:xfrm>
            <a:off x="8512556" y="3268345"/>
            <a:ext cx="305435" cy="529590"/>
          </a:xfrm>
          <a:prstGeom prst="rect">
            <a:avLst/>
          </a:prstGeom>
        </p:spPr>
        <p:txBody>
          <a:bodyPr vert="horz" wrap="square" lIns="0" tIns="13335" rIns="0" bIns="0" rtlCol="0">
            <a:spAutoFit/>
          </a:bodyPr>
          <a:lstStyle/>
          <a:p>
            <a:pPr marL="12700">
              <a:lnSpc>
                <a:spcPct val="100000"/>
              </a:lnSpc>
              <a:spcBef>
                <a:spcPts val="105"/>
              </a:spcBef>
            </a:pPr>
            <a:r>
              <a:rPr sz="3300" dirty="0">
                <a:latin typeface="Times New Roman"/>
                <a:cs typeface="Times New Roman"/>
              </a:rPr>
              <a:t>C</a:t>
            </a:r>
            <a:endParaRPr sz="3300">
              <a:latin typeface="Times New Roman"/>
              <a:cs typeface="Times New Roman"/>
            </a:endParaRPr>
          </a:p>
        </p:txBody>
      </p:sp>
      <p:sp>
        <p:nvSpPr>
          <p:cNvPr id="28" name="object 27">
            <a:extLst>
              <a:ext uri="{FF2B5EF4-FFF2-40B4-BE49-F238E27FC236}">
                <a16:creationId xmlns:a16="http://schemas.microsoft.com/office/drawing/2014/main" id="{49969BF3-257D-A19C-DCC2-C00190B5539F}"/>
              </a:ext>
            </a:extLst>
          </p:cNvPr>
          <p:cNvSpPr txBox="1"/>
          <p:nvPr/>
        </p:nvSpPr>
        <p:spPr>
          <a:xfrm>
            <a:off x="7158608" y="3583622"/>
            <a:ext cx="315595" cy="528955"/>
          </a:xfrm>
          <a:prstGeom prst="rect">
            <a:avLst/>
          </a:prstGeom>
        </p:spPr>
        <p:txBody>
          <a:bodyPr vert="horz" wrap="square" lIns="0" tIns="12700" rIns="0" bIns="0" rtlCol="0">
            <a:spAutoFit/>
          </a:bodyPr>
          <a:lstStyle/>
          <a:p>
            <a:pPr>
              <a:lnSpc>
                <a:spcPct val="100000"/>
              </a:lnSpc>
              <a:spcBef>
                <a:spcPts val="100"/>
              </a:spcBef>
            </a:pPr>
            <a:r>
              <a:rPr sz="3300" strike="sngStrike" dirty="0">
                <a:latin typeface="Times New Roman"/>
                <a:cs typeface="Times New Roman"/>
              </a:rPr>
              <a:t>V</a:t>
            </a:r>
            <a:endParaRPr sz="3300">
              <a:latin typeface="Times New Roman"/>
              <a:cs typeface="Times New Roman"/>
            </a:endParaRPr>
          </a:p>
        </p:txBody>
      </p:sp>
      <p:sp>
        <p:nvSpPr>
          <p:cNvPr id="29" name="object 28">
            <a:extLst>
              <a:ext uri="{FF2B5EF4-FFF2-40B4-BE49-F238E27FC236}">
                <a16:creationId xmlns:a16="http://schemas.microsoft.com/office/drawing/2014/main" id="{ED0A974D-63EC-C65F-1870-1E0265A51762}"/>
              </a:ext>
            </a:extLst>
          </p:cNvPr>
          <p:cNvSpPr txBox="1"/>
          <p:nvPr/>
        </p:nvSpPr>
        <p:spPr>
          <a:xfrm>
            <a:off x="848360" y="5513070"/>
            <a:ext cx="1430020" cy="504825"/>
          </a:xfrm>
          <a:prstGeom prst="rect">
            <a:avLst/>
          </a:prstGeom>
        </p:spPr>
        <p:txBody>
          <a:bodyPr vert="horz" wrap="square" lIns="0" tIns="13970" rIns="0" bIns="0" rtlCol="0">
            <a:spAutoFit/>
          </a:bodyPr>
          <a:lstStyle/>
          <a:p>
            <a:pPr marL="307975" marR="5080" indent="-295910">
              <a:lnSpc>
                <a:spcPct val="100899"/>
              </a:lnSpc>
              <a:spcBef>
                <a:spcPts val="110"/>
              </a:spcBef>
            </a:pPr>
            <a:r>
              <a:rPr sz="1550" dirty="0">
                <a:latin typeface="Arial"/>
                <a:cs typeface="Arial"/>
              </a:rPr>
              <a:t>change</a:t>
            </a:r>
            <a:r>
              <a:rPr sz="1550" spc="165" dirty="0">
                <a:latin typeface="Arial"/>
                <a:cs typeface="Arial"/>
              </a:rPr>
              <a:t> </a:t>
            </a:r>
            <a:r>
              <a:rPr sz="1550" dirty="0">
                <a:latin typeface="Arial"/>
                <a:cs typeface="Arial"/>
              </a:rPr>
              <a:t>in</a:t>
            </a:r>
            <a:r>
              <a:rPr sz="1550" spc="-50" dirty="0">
                <a:latin typeface="Arial"/>
                <a:cs typeface="Arial"/>
              </a:rPr>
              <a:t> </a:t>
            </a:r>
            <a:r>
              <a:rPr sz="1550" spc="-20" dirty="0">
                <a:latin typeface="Arial"/>
                <a:cs typeface="Arial"/>
              </a:rPr>
              <a:t>mass </a:t>
            </a:r>
            <a:r>
              <a:rPr sz="1550" dirty="0">
                <a:latin typeface="Arial"/>
                <a:cs typeface="Arial"/>
              </a:rPr>
              <a:t>over</a:t>
            </a:r>
            <a:r>
              <a:rPr sz="1550" spc="40" dirty="0">
                <a:latin typeface="Arial"/>
                <a:cs typeface="Arial"/>
              </a:rPr>
              <a:t> </a:t>
            </a:r>
            <a:r>
              <a:rPr sz="1550" spc="-20" dirty="0">
                <a:latin typeface="Arial"/>
                <a:cs typeface="Arial"/>
              </a:rPr>
              <a:t>time</a:t>
            </a:r>
            <a:endParaRPr sz="1550" dirty="0">
              <a:latin typeface="Arial"/>
              <a:cs typeface="Arial"/>
            </a:endParaRPr>
          </a:p>
        </p:txBody>
      </p:sp>
      <p:sp>
        <p:nvSpPr>
          <p:cNvPr id="30" name="object 29">
            <a:extLst>
              <a:ext uri="{FF2B5EF4-FFF2-40B4-BE49-F238E27FC236}">
                <a16:creationId xmlns:a16="http://schemas.microsoft.com/office/drawing/2014/main" id="{E66E5476-6B26-40F8-8AF9-92EA2D27A074}"/>
              </a:ext>
            </a:extLst>
          </p:cNvPr>
          <p:cNvSpPr txBox="1"/>
          <p:nvPr/>
        </p:nvSpPr>
        <p:spPr>
          <a:xfrm>
            <a:off x="2466339" y="5513387"/>
            <a:ext cx="969010" cy="504825"/>
          </a:xfrm>
          <a:prstGeom prst="rect">
            <a:avLst/>
          </a:prstGeom>
        </p:spPr>
        <p:txBody>
          <a:bodyPr vert="horz" wrap="square" lIns="0" tIns="13970" rIns="0" bIns="0" rtlCol="0">
            <a:spAutoFit/>
          </a:bodyPr>
          <a:lstStyle/>
          <a:p>
            <a:pPr marL="127000" marR="5080" indent="-114300">
              <a:lnSpc>
                <a:spcPct val="100899"/>
              </a:lnSpc>
              <a:spcBef>
                <a:spcPts val="110"/>
              </a:spcBef>
            </a:pPr>
            <a:r>
              <a:rPr sz="1550" dirty="0">
                <a:latin typeface="Arial"/>
                <a:cs typeface="Arial"/>
              </a:rPr>
              <a:t>total</a:t>
            </a:r>
            <a:r>
              <a:rPr sz="1550" spc="40" dirty="0">
                <a:latin typeface="Arial"/>
                <a:cs typeface="Arial"/>
              </a:rPr>
              <a:t> </a:t>
            </a:r>
            <a:r>
              <a:rPr sz="1550" spc="-10" dirty="0">
                <a:latin typeface="Arial"/>
                <a:cs typeface="Arial"/>
              </a:rPr>
              <a:t>inflow </a:t>
            </a:r>
            <a:r>
              <a:rPr sz="1550" dirty="0">
                <a:latin typeface="Arial"/>
                <a:cs typeface="Arial"/>
              </a:rPr>
              <a:t>of</a:t>
            </a:r>
            <a:r>
              <a:rPr sz="1550" spc="55" dirty="0">
                <a:latin typeface="Arial"/>
                <a:cs typeface="Arial"/>
              </a:rPr>
              <a:t> </a:t>
            </a:r>
            <a:r>
              <a:rPr sz="1550" spc="-20" dirty="0">
                <a:latin typeface="Arial"/>
                <a:cs typeface="Arial"/>
              </a:rPr>
              <a:t>mass</a:t>
            </a:r>
            <a:endParaRPr sz="1550">
              <a:latin typeface="Arial"/>
              <a:cs typeface="Arial"/>
            </a:endParaRPr>
          </a:p>
        </p:txBody>
      </p:sp>
      <p:sp>
        <p:nvSpPr>
          <p:cNvPr id="31" name="object 30">
            <a:extLst>
              <a:ext uri="{FF2B5EF4-FFF2-40B4-BE49-F238E27FC236}">
                <a16:creationId xmlns:a16="http://schemas.microsoft.com/office/drawing/2014/main" id="{CE99C9E6-E5C1-6BF4-4CCA-4DA73AE77B18}"/>
              </a:ext>
            </a:extLst>
          </p:cNvPr>
          <p:cNvSpPr txBox="1"/>
          <p:nvPr/>
        </p:nvSpPr>
        <p:spPr>
          <a:xfrm>
            <a:off x="3680840" y="5512752"/>
            <a:ext cx="1093470" cy="504825"/>
          </a:xfrm>
          <a:prstGeom prst="rect">
            <a:avLst/>
          </a:prstGeom>
        </p:spPr>
        <p:txBody>
          <a:bodyPr vert="horz" wrap="square" lIns="0" tIns="13970" rIns="0" bIns="0" rtlCol="0">
            <a:spAutoFit/>
          </a:bodyPr>
          <a:lstStyle/>
          <a:p>
            <a:pPr marL="193675" marR="5080" indent="-181610">
              <a:lnSpc>
                <a:spcPct val="100899"/>
              </a:lnSpc>
              <a:spcBef>
                <a:spcPts val="110"/>
              </a:spcBef>
            </a:pPr>
            <a:r>
              <a:rPr sz="1550" dirty="0">
                <a:latin typeface="Arial"/>
                <a:cs typeface="Arial"/>
              </a:rPr>
              <a:t>total</a:t>
            </a:r>
            <a:r>
              <a:rPr sz="1550" spc="40" dirty="0">
                <a:latin typeface="Arial"/>
                <a:cs typeface="Arial"/>
              </a:rPr>
              <a:t> </a:t>
            </a:r>
            <a:r>
              <a:rPr sz="1550" spc="-10" dirty="0">
                <a:latin typeface="Arial"/>
                <a:cs typeface="Arial"/>
              </a:rPr>
              <a:t>outflow </a:t>
            </a:r>
            <a:r>
              <a:rPr sz="1550" dirty="0">
                <a:latin typeface="Arial"/>
                <a:cs typeface="Arial"/>
              </a:rPr>
              <a:t>of</a:t>
            </a:r>
            <a:r>
              <a:rPr sz="1550" spc="55" dirty="0">
                <a:latin typeface="Arial"/>
                <a:cs typeface="Arial"/>
              </a:rPr>
              <a:t> </a:t>
            </a:r>
            <a:r>
              <a:rPr sz="1550" spc="-20" dirty="0">
                <a:latin typeface="Arial"/>
                <a:cs typeface="Arial"/>
              </a:rPr>
              <a:t>mass</a:t>
            </a:r>
            <a:endParaRPr sz="1550">
              <a:latin typeface="Arial"/>
              <a:cs typeface="Arial"/>
            </a:endParaRPr>
          </a:p>
        </p:txBody>
      </p:sp>
      <p:sp>
        <p:nvSpPr>
          <p:cNvPr id="32" name="object 31">
            <a:extLst>
              <a:ext uri="{FF2B5EF4-FFF2-40B4-BE49-F238E27FC236}">
                <a16:creationId xmlns:a16="http://schemas.microsoft.com/office/drawing/2014/main" id="{53995E91-33F3-C2D1-45B1-5FBA54165A91}"/>
              </a:ext>
            </a:extLst>
          </p:cNvPr>
          <p:cNvSpPr/>
          <p:nvPr/>
        </p:nvSpPr>
        <p:spPr>
          <a:xfrm>
            <a:off x="7883143" y="4733544"/>
            <a:ext cx="295275" cy="19050"/>
          </a:xfrm>
          <a:custGeom>
            <a:avLst/>
            <a:gdLst/>
            <a:ahLst/>
            <a:cxnLst/>
            <a:rect l="l" t="t" r="r" b="b"/>
            <a:pathLst>
              <a:path w="295275" h="19050">
                <a:moveTo>
                  <a:pt x="295275" y="0"/>
                </a:moveTo>
                <a:lnTo>
                  <a:pt x="0" y="0"/>
                </a:lnTo>
                <a:lnTo>
                  <a:pt x="0" y="19049"/>
                </a:lnTo>
                <a:lnTo>
                  <a:pt x="295275" y="19049"/>
                </a:lnTo>
                <a:lnTo>
                  <a:pt x="295275" y="0"/>
                </a:lnTo>
                <a:close/>
              </a:path>
            </a:pathLst>
          </a:custGeom>
          <a:solidFill>
            <a:srgbClr val="000000"/>
          </a:solidFill>
        </p:spPr>
        <p:txBody>
          <a:bodyPr wrap="square" lIns="0" tIns="0" rIns="0" bIns="0" rtlCol="0"/>
          <a:lstStyle/>
          <a:p>
            <a:endParaRPr/>
          </a:p>
        </p:txBody>
      </p:sp>
      <p:sp>
        <p:nvSpPr>
          <p:cNvPr id="33" name="object 32">
            <a:extLst>
              <a:ext uri="{FF2B5EF4-FFF2-40B4-BE49-F238E27FC236}">
                <a16:creationId xmlns:a16="http://schemas.microsoft.com/office/drawing/2014/main" id="{F5551A19-9A60-83D8-CEE5-DBC5EABD781E}"/>
              </a:ext>
            </a:extLst>
          </p:cNvPr>
          <p:cNvSpPr txBox="1"/>
          <p:nvPr/>
        </p:nvSpPr>
        <p:spPr>
          <a:xfrm>
            <a:off x="7895590" y="4755832"/>
            <a:ext cx="267970" cy="288925"/>
          </a:xfrm>
          <a:prstGeom prst="rect">
            <a:avLst/>
          </a:prstGeom>
        </p:spPr>
        <p:txBody>
          <a:bodyPr vert="horz" wrap="square" lIns="0" tIns="15875" rIns="0" bIns="0" rtlCol="0">
            <a:spAutoFit/>
          </a:bodyPr>
          <a:lstStyle/>
          <a:p>
            <a:pPr marL="12700">
              <a:lnSpc>
                <a:spcPct val="100000"/>
              </a:lnSpc>
              <a:spcBef>
                <a:spcPts val="125"/>
              </a:spcBef>
            </a:pPr>
            <a:r>
              <a:rPr sz="1700" spc="85" dirty="0">
                <a:latin typeface="Cambria Math"/>
                <a:cs typeface="Cambria Math"/>
              </a:rPr>
              <a:t>𝑑𝑡</a:t>
            </a:r>
            <a:endParaRPr sz="1700">
              <a:latin typeface="Cambria Math"/>
              <a:cs typeface="Cambria Math"/>
            </a:endParaRPr>
          </a:p>
        </p:txBody>
      </p:sp>
      <p:sp>
        <p:nvSpPr>
          <p:cNvPr id="34" name="object 33">
            <a:extLst>
              <a:ext uri="{FF2B5EF4-FFF2-40B4-BE49-F238E27FC236}">
                <a16:creationId xmlns:a16="http://schemas.microsoft.com/office/drawing/2014/main" id="{AE7EE6A7-FDEF-12A4-6C04-D031E4CC4C65}"/>
              </a:ext>
            </a:extLst>
          </p:cNvPr>
          <p:cNvSpPr txBox="1"/>
          <p:nvPr/>
        </p:nvSpPr>
        <p:spPr>
          <a:xfrm>
            <a:off x="7876540" y="4422203"/>
            <a:ext cx="2519680" cy="487045"/>
          </a:xfrm>
          <a:prstGeom prst="rect">
            <a:avLst/>
          </a:prstGeom>
        </p:spPr>
        <p:txBody>
          <a:bodyPr vert="horz" wrap="square" lIns="0" tIns="15875" rIns="0" bIns="0" rtlCol="0">
            <a:spAutoFit/>
          </a:bodyPr>
          <a:lstStyle/>
          <a:p>
            <a:pPr marL="12700">
              <a:lnSpc>
                <a:spcPts val="1385"/>
              </a:lnSpc>
              <a:spcBef>
                <a:spcPts val="125"/>
              </a:spcBef>
            </a:pPr>
            <a:r>
              <a:rPr sz="1700" spc="70" dirty="0">
                <a:latin typeface="Cambria Math"/>
                <a:cs typeface="Cambria Math"/>
              </a:rPr>
              <a:t>𝑑𝑉</a:t>
            </a:r>
            <a:endParaRPr sz="1700">
              <a:latin typeface="Cambria Math"/>
              <a:cs typeface="Cambria Math"/>
            </a:endParaRPr>
          </a:p>
          <a:p>
            <a:pPr marL="374650">
              <a:lnSpc>
                <a:spcPts val="2225"/>
              </a:lnSpc>
            </a:pPr>
            <a:r>
              <a:rPr sz="2400" dirty="0">
                <a:latin typeface="Calibri"/>
                <a:cs typeface="Calibri"/>
              </a:rPr>
              <a:t>=</a:t>
            </a:r>
            <a:r>
              <a:rPr sz="2400" spc="-15" dirty="0">
                <a:latin typeface="Calibri"/>
                <a:cs typeface="Calibri"/>
              </a:rPr>
              <a:t> </a:t>
            </a:r>
            <a:r>
              <a:rPr sz="3600" spc="487" baseline="1157" dirty="0">
                <a:latin typeface="Cambria Math"/>
                <a:cs typeface="Cambria Math"/>
              </a:rPr>
              <a:t>σ</a:t>
            </a:r>
            <a:r>
              <a:rPr sz="3600" spc="-187" baseline="1157" dirty="0">
                <a:latin typeface="Cambria Math"/>
                <a:cs typeface="Cambria Math"/>
              </a:rPr>
              <a:t> </a:t>
            </a:r>
            <a:r>
              <a:rPr sz="2400" dirty="0">
                <a:latin typeface="Cambria Math"/>
                <a:cs typeface="Cambria Math"/>
              </a:rPr>
              <a:t>𝑄𝑖𝑛</a:t>
            </a:r>
            <a:r>
              <a:rPr sz="2400" spc="50" dirty="0">
                <a:latin typeface="Cambria Math"/>
                <a:cs typeface="Cambria Math"/>
              </a:rPr>
              <a:t> </a:t>
            </a:r>
            <a:r>
              <a:rPr sz="2400" dirty="0">
                <a:latin typeface="Calibri"/>
                <a:cs typeface="Calibri"/>
              </a:rPr>
              <a:t>- </a:t>
            </a:r>
            <a:r>
              <a:rPr sz="3600" spc="487" baseline="1157" dirty="0">
                <a:latin typeface="Cambria Math"/>
                <a:cs typeface="Cambria Math"/>
              </a:rPr>
              <a:t>σ</a:t>
            </a:r>
            <a:r>
              <a:rPr sz="3600" spc="-202" baseline="1157" dirty="0">
                <a:latin typeface="Cambria Math"/>
                <a:cs typeface="Cambria Math"/>
              </a:rPr>
              <a:t> </a:t>
            </a:r>
            <a:r>
              <a:rPr sz="2400" spc="-20" dirty="0">
                <a:latin typeface="Cambria Math"/>
                <a:cs typeface="Cambria Math"/>
              </a:rPr>
              <a:t>𝑄𝑜𝑢𝑡</a:t>
            </a:r>
            <a:endParaRPr sz="2400">
              <a:latin typeface="Cambria Math"/>
              <a:cs typeface="Cambria Math"/>
            </a:endParaRPr>
          </a:p>
        </p:txBody>
      </p:sp>
      <p:sp>
        <p:nvSpPr>
          <p:cNvPr id="35" name="object 34">
            <a:extLst>
              <a:ext uri="{FF2B5EF4-FFF2-40B4-BE49-F238E27FC236}">
                <a16:creationId xmlns:a16="http://schemas.microsoft.com/office/drawing/2014/main" id="{3C568DDB-8D3B-DBFB-93E1-3FE8E48089C6}"/>
              </a:ext>
            </a:extLst>
          </p:cNvPr>
          <p:cNvSpPr/>
          <p:nvPr/>
        </p:nvSpPr>
        <p:spPr>
          <a:xfrm>
            <a:off x="1810639" y="5054727"/>
            <a:ext cx="428625" cy="19050"/>
          </a:xfrm>
          <a:custGeom>
            <a:avLst/>
            <a:gdLst/>
            <a:ahLst/>
            <a:cxnLst/>
            <a:rect l="l" t="t" r="r" b="b"/>
            <a:pathLst>
              <a:path w="428625" h="19050">
                <a:moveTo>
                  <a:pt x="428625" y="0"/>
                </a:moveTo>
                <a:lnTo>
                  <a:pt x="0" y="0"/>
                </a:lnTo>
                <a:lnTo>
                  <a:pt x="0" y="19050"/>
                </a:lnTo>
                <a:lnTo>
                  <a:pt x="428625" y="19050"/>
                </a:lnTo>
                <a:lnTo>
                  <a:pt x="428625" y="0"/>
                </a:lnTo>
                <a:close/>
              </a:path>
            </a:pathLst>
          </a:custGeom>
          <a:solidFill>
            <a:srgbClr val="000000"/>
          </a:solidFill>
        </p:spPr>
        <p:txBody>
          <a:bodyPr wrap="square" lIns="0" tIns="0" rIns="0" bIns="0" rtlCol="0"/>
          <a:lstStyle/>
          <a:p>
            <a:endParaRPr/>
          </a:p>
        </p:txBody>
      </p:sp>
      <p:sp>
        <p:nvSpPr>
          <p:cNvPr id="36" name="object 35">
            <a:extLst>
              <a:ext uri="{FF2B5EF4-FFF2-40B4-BE49-F238E27FC236}">
                <a16:creationId xmlns:a16="http://schemas.microsoft.com/office/drawing/2014/main" id="{78D77DB1-DBC6-C46B-C773-3362AF6BCEF0}"/>
              </a:ext>
            </a:extLst>
          </p:cNvPr>
          <p:cNvSpPr txBox="1"/>
          <p:nvPr/>
        </p:nvSpPr>
        <p:spPr>
          <a:xfrm>
            <a:off x="1799335" y="4743767"/>
            <a:ext cx="444500" cy="288925"/>
          </a:xfrm>
          <a:prstGeom prst="rect">
            <a:avLst/>
          </a:prstGeom>
        </p:spPr>
        <p:txBody>
          <a:bodyPr vert="horz" wrap="square" lIns="0" tIns="15875" rIns="0" bIns="0" rtlCol="0">
            <a:spAutoFit/>
          </a:bodyPr>
          <a:lstStyle/>
          <a:p>
            <a:pPr marL="12700">
              <a:lnSpc>
                <a:spcPct val="100000"/>
              </a:lnSpc>
              <a:spcBef>
                <a:spcPts val="125"/>
              </a:spcBef>
            </a:pPr>
            <a:r>
              <a:rPr sz="1700" spc="45" dirty="0">
                <a:latin typeface="Cambria Math"/>
                <a:cs typeface="Cambria Math"/>
              </a:rPr>
              <a:t>𝑑𝐶𝑉</a:t>
            </a:r>
            <a:endParaRPr sz="1700">
              <a:latin typeface="Cambria Math"/>
              <a:cs typeface="Cambria Math"/>
            </a:endParaRPr>
          </a:p>
        </p:txBody>
      </p:sp>
      <p:sp>
        <p:nvSpPr>
          <p:cNvPr id="37" name="object 36">
            <a:extLst>
              <a:ext uri="{FF2B5EF4-FFF2-40B4-BE49-F238E27FC236}">
                <a16:creationId xmlns:a16="http://schemas.microsoft.com/office/drawing/2014/main" id="{3DB1C11B-79A5-0D81-98C1-3DEA4362258E}"/>
              </a:ext>
            </a:extLst>
          </p:cNvPr>
          <p:cNvSpPr txBox="1"/>
          <p:nvPr/>
        </p:nvSpPr>
        <p:spPr>
          <a:xfrm>
            <a:off x="1885060" y="5077523"/>
            <a:ext cx="268605" cy="288925"/>
          </a:xfrm>
          <a:prstGeom prst="rect">
            <a:avLst/>
          </a:prstGeom>
        </p:spPr>
        <p:txBody>
          <a:bodyPr vert="horz" wrap="square" lIns="0" tIns="15875" rIns="0" bIns="0" rtlCol="0">
            <a:spAutoFit/>
          </a:bodyPr>
          <a:lstStyle/>
          <a:p>
            <a:pPr marL="12700">
              <a:lnSpc>
                <a:spcPct val="100000"/>
              </a:lnSpc>
              <a:spcBef>
                <a:spcPts val="125"/>
              </a:spcBef>
            </a:pPr>
            <a:r>
              <a:rPr sz="1700" spc="85" dirty="0">
                <a:latin typeface="Cambria Math"/>
                <a:cs typeface="Cambria Math"/>
              </a:rPr>
              <a:t>𝑑𝑡</a:t>
            </a:r>
            <a:endParaRPr sz="1700">
              <a:latin typeface="Cambria Math"/>
              <a:cs typeface="Cambria Math"/>
            </a:endParaRPr>
          </a:p>
        </p:txBody>
      </p:sp>
      <p:sp>
        <p:nvSpPr>
          <p:cNvPr id="38" name="object 37">
            <a:extLst>
              <a:ext uri="{FF2B5EF4-FFF2-40B4-BE49-F238E27FC236}">
                <a16:creationId xmlns:a16="http://schemas.microsoft.com/office/drawing/2014/main" id="{45BCE9A5-ABCE-7FCE-A74A-E46F4CEEE06B}"/>
              </a:ext>
            </a:extLst>
          </p:cNvPr>
          <p:cNvSpPr txBox="1"/>
          <p:nvPr/>
        </p:nvSpPr>
        <p:spPr>
          <a:xfrm>
            <a:off x="2332989" y="4915598"/>
            <a:ext cx="2288540" cy="30035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a:t>
            </a:r>
            <a:r>
              <a:rPr sz="1200" spc="254" dirty="0">
                <a:latin typeface="Calibri"/>
                <a:cs typeface="Calibri"/>
              </a:rPr>
              <a:t> </a:t>
            </a:r>
            <a:r>
              <a:rPr sz="2700" spc="367" baseline="3086" dirty="0">
                <a:latin typeface="Cambria Math"/>
                <a:cs typeface="Cambria Math"/>
              </a:rPr>
              <a:t>σ</a:t>
            </a:r>
            <a:r>
              <a:rPr sz="2700" spc="-150" baseline="3086" dirty="0">
                <a:latin typeface="Cambria Math"/>
                <a:cs typeface="Cambria Math"/>
              </a:rPr>
              <a:t> </a:t>
            </a:r>
            <a:r>
              <a:rPr sz="1800" dirty="0">
                <a:latin typeface="Cambria Math"/>
                <a:cs typeface="Cambria Math"/>
              </a:rPr>
              <a:t>𝑄𝑖𝑛</a:t>
            </a:r>
            <a:r>
              <a:rPr sz="1800" spc="-80" dirty="0">
                <a:latin typeface="Cambria Math"/>
                <a:cs typeface="Cambria Math"/>
              </a:rPr>
              <a:t> </a:t>
            </a:r>
            <a:r>
              <a:rPr sz="1800" dirty="0">
                <a:latin typeface="Cambria Math"/>
                <a:cs typeface="Cambria Math"/>
              </a:rPr>
              <a:t>𝐶𝑖𝑛</a:t>
            </a:r>
            <a:r>
              <a:rPr sz="1800" spc="445" dirty="0">
                <a:latin typeface="Cambria Math"/>
                <a:cs typeface="Cambria Math"/>
              </a:rPr>
              <a:t> </a:t>
            </a:r>
            <a:r>
              <a:rPr sz="1800" dirty="0">
                <a:latin typeface="Calibri"/>
                <a:cs typeface="Calibri"/>
              </a:rPr>
              <a:t>-</a:t>
            </a:r>
            <a:r>
              <a:rPr sz="1800" spc="470" dirty="0">
                <a:latin typeface="Calibri"/>
                <a:cs typeface="Calibri"/>
              </a:rPr>
              <a:t> </a:t>
            </a:r>
            <a:r>
              <a:rPr sz="2700" spc="367" baseline="3086" dirty="0">
                <a:latin typeface="Cambria Math"/>
                <a:cs typeface="Cambria Math"/>
              </a:rPr>
              <a:t>σ</a:t>
            </a:r>
            <a:r>
              <a:rPr sz="2700" spc="-150" baseline="3086" dirty="0">
                <a:latin typeface="Cambria Math"/>
                <a:cs typeface="Cambria Math"/>
              </a:rPr>
              <a:t> </a:t>
            </a:r>
            <a:r>
              <a:rPr sz="1800" dirty="0">
                <a:latin typeface="Cambria Math"/>
                <a:cs typeface="Cambria Math"/>
              </a:rPr>
              <a:t>𝑄𝑜𝑢𝑡</a:t>
            </a:r>
            <a:r>
              <a:rPr sz="1800" spc="15" dirty="0">
                <a:latin typeface="Cambria Math"/>
                <a:cs typeface="Cambria Math"/>
              </a:rPr>
              <a:t> </a:t>
            </a:r>
            <a:r>
              <a:rPr sz="1800" spc="-50" dirty="0">
                <a:latin typeface="Cambria Math"/>
                <a:cs typeface="Cambria Math"/>
              </a:rPr>
              <a:t>𝐶</a:t>
            </a:r>
            <a:endParaRPr sz="1800">
              <a:latin typeface="Cambria Math"/>
              <a:cs typeface="Cambria Math"/>
            </a:endParaRPr>
          </a:p>
        </p:txBody>
      </p:sp>
      <p:sp>
        <p:nvSpPr>
          <p:cNvPr id="39" name="object 38">
            <a:extLst>
              <a:ext uri="{FF2B5EF4-FFF2-40B4-BE49-F238E27FC236}">
                <a16:creationId xmlns:a16="http://schemas.microsoft.com/office/drawing/2014/main" id="{10AC1C7B-5D14-45C7-4F20-2D143B85B6DF}"/>
              </a:ext>
            </a:extLst>
          </p:cNvPr>
          <p:cNvSpPr txBox="1"/>
          <p:nvPr/>
        </p:nvSpPr>
        <p:spPr>
          <a:xfrm>
            <a:off x="4754245" y="4915598"/>
            <a:ext cx="1552575" cy="1102995"/>
          </a:xfrm>
          <a:prstGeom prst="rect">
            <a:avLst/>
          </a:prstGeom>
        </p:spPr>
        <p:txBody>
          <a:bodyPr vert="horz" wrap="square" lIns="0" tIns="12700" rIns="0" bIns="0" rtlCol="0">
            <a:spAutoFit/>
          </a:bodyPr>
          <a:lstStyle/>
          <a:p>
            <a:pPr marL="12700">
              <a:lnSpc>
                <a:spcPct val="100000"/>
              </a:lnSpc>
              <a:spcBef>
                <a:spcPts val="100"/>
              </a:spcBef>
              <a:tabLst>
                <a:tab pos="336550" algn="l"/>
              </a:tabLst>
            </a:pPr>
            <a:r>
              <a:rPr sz="1800" spc="-50" dirty="0">
                <a:latin typeface="Cambria Math"/>
                <a:cs typeface="Cambria Math"/>
              </a:rPr>
              <a:t>+</a:t>
            </a:r>
            <a:r>
              <a:rPr sz="1800" dirty="0">
                <a:latin typeface="Cambria Math"/>
                <a:cs typeface="Cambria Math"/>
              </a:rPr>
              <a:t>	𝑟</a:t>
            </a:r>
            <a:r>
              <a:rPr sz="1800" spc="20" dirty="0">
                <a:latin typeface="Cambria Math"/>
                <a:cs typeface="Cambria Math"/>
              </a:rPr>
              <a:t> </a:t>
            </a:r>
            <a:r>
              <a:rPr sz="1800" spc="-50" dirty="0">
                <a:latin typeface="Cambria Math"/>
                <a:cs typeface="Cambria Math"/>
              </a:rPr>
              <a:t>𝑉</a:t>
            </a:r>
            <a:endParaRPr sz="1800">
              <a:latin typeface="Cambria Math"/>
              <a:cs typeface="Cambria Math"/>
            </a:endParaRPr>
          </a:p>
          <a:p>
            <a:pPr>
              <a:lnSpc>
                <a:spcPct val="100000"/>
              </a:lnSpc>
              <a:spcBef>
                <a:spcPts val="40"/>
              </a:spcBef>
            </a:pPr>
            <a:endParaRPr sz="2150">
              <a:latin typeface="Cambria Math"/>
              <a:cs typeface="Cambria Math"/>
            </a:endParaRPr>
          </a:p>
          <a:p>
            <a:pPr marL="164465" marR="5080" indent="409575">
              <a:lnSpc>
                <a:spcPct val="100899"/>
              </a:lnSpc>
            </a:pPr>
            <a:r>
              <a:rPr sz="1550" spc="-10" dirty="0">
                <a:latin typeface="Arial"/>
                <a:cs typeface="Arial"/>
              </a:rPr>
              <a:t>kinetic transformations</a:t>
            </a:r>
            <a:endParaRPr sz="1550">
              <a:latin typeface="Arial"/>
              <a:cs typeface="Arial"/>
            </a:endParaRPr>
          </a:p>
        </p:txBody>
      </p:sp>
    </p:spTree>
    <p:extLst>
      <p:ext uri="{BB962C8B-B14F-4D97-AF65-F5344CB8AC3E}">
        <p14:creationId xmlns:p14="http://schemas.microsoft.com/office/powerpoint/2010/main" val="26008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85457" y="290512"/>
            <a:ext cx="10563225" cy="508473"/>
          </a:xfrm>
          <a:prstGeom prst="rect">
            <a:avLst/>
          </a:prstGeom>
        </p:spPr>
        <p:txBody>
          <a:bodyPr vert="horz" wrap="square" lIns="0" tIns="15875" rIns="0" bIns="0" rtlCol="0">
            <a:spAutoFit/>
          </a:bodyPr>
          <a:lstStyle/>
          <a:p>
            <a:pPr marL="12700">
              <a:lnSpc>
                <a:spcPct val="100000"/>
              </a:lnSpc>
              <a:spcBef>
                <a:spcPts val="125"/>
              </a:spcBef>
            </a:pPr>
            <a:r>
              <a:rPr sz="3200" spc="-10" dirty="0">
                <a:solidFill>
                  <a:schemeClr val="tx1"/>
                </a:solidFill>
              </a:rPr>
              <a:t>CE-</a:t>
            </a:r>
            <a:r>
              <a:rPr sz="3200" spc="-25" dirty="0">
                <a:solidFill>
                  <a:schemeClr val="tx1"/>
                </a:solidFill>
              </a:rPr>
              <a:t>QUAL-</a:t>
            </a:r>
            <a:r>
              <a:rPr sz="3200" dirty="0">
                <a:solidFill>
                  <a:schemeClr val="tx1"/>
                </a:solidFill>
              </a:rPr>
              <a:t>W2</a:t>
            </a:r>
            <a:r>
              <a:rPr sz="3200" spc="-175" dirty="0">
                <a:solidFill>
                  <a:schemeClr val="tx1"/>
                </a:solidFill>
              </a:rPr>
              <a:t> </a:t>
            </a:r>
            <a:r>
              <a:rPr sz="3200" dirty="0">
                <a:solidFill>
                  <a:schemeClr val="tx1"/>
                </a:solidFill>
              </a:rPr>
              <a:t>Water</a:t>
            </a:r>
            <a:r>
              <a:rPr sz="3200" spc="-85" dirty="0">
                <a:solidFill>
                  <a:schemeClr val="tx1"/>
                </a:solidFill>
              </a:rPr>
              <a:t> </a:t>
            </a:r>
            <a:r>
              <a:rPr sz="3200" spc="-10" dirty="0">
                <a:solidFill>
                  <a:schemeClr val="tx1"/>
                </a:solidFill>
              </a:rPr>
              <a:t>Quality</a:t>
            </a:r>
            <a:endParaRPr sz="3200">
              <a:solidFill>
                <a:schemeClr val="tx1"/>
              </a:solidFill>
            </a:endParaRPr>
          </a:p>
        </p:txBody>
      </p:sp>
      <p:sp>
        <p:nvSpPr>
          <p:cNvPr id="68" name="object 6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7</a:t>
            </a:fld>
            <a:endParaRPr spc="-5" dirty="0"/>
          </a:p>
        </p:txBody>
      </p:sp>
      <p:sp>
        <p:nvSpPr>
          <p:cNvPr id="5" name="object 5"/>
          <p:cNvSpPr/>
          <p:nvPr/>
        </p:nvSpPr>
        <p:spPr>
          <a:xfrm>
            <a:off x="1750541" y="1707910"/>
            <a:ext cx="626745" cy="0"/>
          </a:xfrm>
          <a:custGeom>
            <a:avLst/>
            <a:gdLst/>
            <a:ahLst/>
            <a:cxnLst/>
            <a:rect l="l" t="t" r="r" b="b"/>
            <a:pathLst>
              <a:path w="626744">
                <a:moveTo>
                  <a:pt x="0" y="0"/>
                </a:moveTo>
                <a:lnTo>
                  <a:pt x="626544" y="0"/>
                </a:lnTo>
              </a:path>
            </a:pathLst>
          </a:custGeom>
          <a:ln w="12831">
            <a:solidFill>
              <a:srgbClr val="000000"/>
            </a:solidFill>
          </a:ln>
        </p:spPr>
        <p:txBody>
          <a:bodyPr wrap="square" lIns="0" tIns="0" rIns="0" bIns="0" rtlCol="0"/>
          <a:lstStyle/>
          <a:p>
            <a:endParaRPr/>
          </a:p>
        </p:txBody>
      </p:sp>
      <p:sp>
        <p:nvSpPr>
          <p:cNvPr id="6" name="object 6"/>
          <p:cNvSpPr/>
          <p:nvPr/>
        </p:nvSpPr>
        <p:spPr>
          <a:xfrm>
            <a:off x="2822020" y="1707910"/>
            <a:ext cx="823594" cy="0"/>
          </a:xfrm>
          <a:custGeom>
            <a:avLst/>
            <a:gdLst/>
            <a:ahLst/>
            <a:cxnLst/>
            <a:rect l="l" t="t" r="r" b="b"/>
            <a:pathLst>
              <a:path w="823595">
                <a:moveTo>
                  <a:pt x="0" y="0"/>
                </a:moveTo>
                <a:lnTo>
                  <a:pt x="823362" y="0"/>
                </a:lnTo>
              </a:path>
            </a:pathLst>
          </a:custGeom>
          <a:ln w="12831">
            <a:solidFill>
              <a:srgbClr val="000000"/>
            </a:solidFill>
          </a:ln>
        </p:spPr>
        <p:txBody>
          <a:bodyPr wrap="square" lIns="0" tIns="0" rIns="0" bIns="0" rtlCol="0"/>
          <a:lstStyle/>
          <a:p>
            <a:endParaRPr/>
          </a:p>
        </p:txBody>
      </p:sp>
      <p:sp>
        <p:nvSpPr>
          <p:cNvPr id="7" name="object 7"/>
          <p:cNvSpPr/>
          <p:nvPr/>
        </p:nvSpPr>
        <p:spPr>
          <a:xfrm>
            <a:off x="4090290" y="1707910"/>
            <a:ext cx="875665" cy="0"/>
          </a:xfrm>
          <a:custGeom>
            <a:avLst/>
            <a:gdLst/>
            <a:ahLst/>
            <a:cxnLst/>
            <a:rect l="l" t="t" r="r" b="b"/>
            <a:pathLst>
              <a:path w="875664">
                <a:moveTo>
                  <a:pt x="0" y="0"/>
                </a:moveTo>
                <a:lnTo>
                  <a:pt x="875380" y="0"/>
                </a:lnTo>
              </a:path>
            </a:pathLst>
          </a:custGeom>
          <a:ln w="12831">
            <a:solidFill>
              <a:srgbClr val="000000"/>
            </a:solidFill>
          </a:ln>
        </p:spPr>
        <p:txBody>
          <a:bodyPr wrap="square" lIns="0" tIns="0" rIns="0" bIns="0" rtlCol="0"/>
          <a:lstStyle/>
          <a:p>
            <a:endParaRPr/>
          </a:p>
        </p:txBody>
      </p:sp>
      <p:sp>
        <p:nvSpPr>
          <p:cNvPr id="8" name="object 8"/>
          <p:cNvSpPr/>
          <p:nvPr/>
        </p:nvSpPr>
        <p:spPr>
          <a:xfrm>
            <a:off x="6119931" y="1297535"/>
            <a:ext cx="375920" cy="0"/>
          </a:xfrm>
          <a:custGeom>
            <a:avLst/>
            <a:gdLst/>
            <a:ahLst/>
            <a:cxnLst/>
            <a:rect l="l" t="t" r="r" b="b"/>
            <a:pathLst>
              <a:path w="375920">
                <a:moveTo>
                  <a:pt x="0" y="0"/>
                </a:moveTo>
                <a:lnTo>
                  <a:pt x="375830" y="0"/>
                </a:lnTo>
              </a:path>
            </a:pathLst>
          </a:custGeom>
          <a:ln w="6415">
            <a:solidFill>
              <a:srgbClr val="000000"/>
            </a:solidFill>
          </a:ln>
        </p:spPr>
        <p:txBody>
          <a:bodyPr wrap="square" lIns="0" tIns="0" rIns="0" bIns="0" rtlCol="0"/>
          <a:lstStyle/>
          <a:p>
            <a:endParaRPr/>
          </a:p>
        </p:txBody>
      </p:sp>
      <p:sp>
        <p:nvSpPr>
          <p:cNvPr id="9" name="object 9"/>
          <p:cNvSpPr/>
          <p:nvPr/>
        </p:nvSpPr>
        <p:spPr>
          <a:xfrm>
            <a:off x="5341500" y="1707910"/>
            <a:ext cx="1307465" cy="0"/>
          </a:xfrm>
          <a:custGeom>
            <a:avLst/>
            <a:gdLst/>
            <a:ahLst/>
            <a:cxnLst/>
            <a:rect l="l" t="t" r="r" b="b"/>
            <a:pathLst>
              <a:path w="1307465">
                <a:moveTo>
                  <a:pt x="0" y="0"/>
                </a:moveTo>
                <a:lnTo>
                  <a:pt x="1307007" y="0"/>
                </a:lnTo>
              </a:path>
            </a:pathLst>
          </a:custGeom>
          <a:ln w="12831">
            <a:solidFill>
              <a:srgbClr val="000000"/>
            </a:solidFill>
          </a:ln>
        </p:spPr>
        <p:txBody>
          <a:bodyPr wrap="square" lIns="0" tIns="0" rIns="0" bIns="0" rtlCol="0"/>
          <a:lstStyle/>
          <a:p>
            <a:endParaRPr/>
          </a:p>
        </p:txBody>
      </p:sp>
      <p:sp>
        <p:nvSpPr>
          <p:cNvPr id="10" name="object 10"/>
          <p:cNvSpPr/>
          <p:nvPr/>
        </p:nvSpPr>
        <p:spPr>
          <a:xfrm>
            <a:off x="7793321" y="1297535"/>
            <a:ext cx="375920" cy="0"/>
          </a:xfrm>
          <a:custGeom>
            <a:avLst/>
            <a:gdLst/>
            <a:ahLst/>
            <a:cxnLst/>
            <a:rect l="l" t="t" r="r" b="b"/>
            <a:pathLst>
              <a:path w="375920">
                <a:moveTo>
                  <a:pt x="0" y="0"/>
                </a:moveTo>
                <a:lnTo>
                  <a:pt x="375830" y="0"/>
                </a:lnTo>
              </a:path>
            </a:pathLst>
          </a:custGeom>
          <a:ln w="6415">
            <a:solidFill>
              <a:srgbClr val="000000"/>
            </a:solidFill>
          </a:ln>
        </p:spPr>
        <p:txBody>
          <a:bodyPr wrap="square" lIns="0" tIns="0" rIns="0" bIns="0" rtlCol="0"/>
          <a:lstStyle/>
          <a:p>
            <a:endParaRPr/>
          </a:p>
        </p:txBody>
      </p:sp>
      <p:sp>
        <p:nvSpPr>
          <p:cNvPr id="11" name="object 11"/>
          <p:cNvSpPr/>
          <p:nvPr/>
        </p:nvSpPr>
        <p:spPr>
          <a:xfrm>
            <a:off x="7024863" y="1707910"/>
            <a:ext cx="1297305" cy="0"/>
          </a:xfrm>
          <a:custGeom>
            <a:avLst/>
            <a:gdLst/>
            <a:ahLst/>
            <a:cxnLst/>
            <a:rect l="l" t="t" r="r" b="b"/>
            <a:pathLst>
              <a:path w="1297304">
                <a:moveTo>
                  <a:pt x="0" y="0"/>
                </a:moveTo>
                <a:lnTo>
                  <a:pt x="1296772" y="0"/>
                </a:lnTo>
              </a:path>
            </a:pathLst>
          </a:custGeom>
          <a:ln w="12831">
            <a:solidFill>
              <a:srgbClr val="000000"/>
            </a:solidFill>
          </a:ln>
        </p:spPr>
        <p:txBody>
          <a:bodyPr wrap="square" lIns="0" tIns="0" rIns="0" bIns="0" rtlCol="0"/>
          <a:lstStyle/>
          <a:p>
            <a:endParaRPr/>
          </a:p>
        </p:txBody>
      </p:sp>
      <p:sp>
        <p:nvSpPr>
          <p:cNvPr id="12" name="object 12"/>
          <p:cNvSpPr txBox="1"/>
          <p:nvPr/>
        </p:nvSpPr>
        <p:spPr>
          <a:xfrm>
            <a:off x="5500169" y="1254268"/>
            <a:ext cx="132080" cy="399415"/>
          </a:xfrm>
          <a:prstGeom prst="rect">
            <a:avLst/>
          </a:prstGeom>
        </p:spPr>
        <p:txBody>
          <a:bodyPr vert="horz" wrap="square" lIns="0" tIns="12700" rIns="0" bIns="0" rtlCol="0">
            <a:spAutoFit/>
          </a:bodyPr>
          <a:lstStyle/>
          <a:p>
            <a:pPr marL="12700">
              <a:lnSpc>
                <a:spcPct val="100000"/>
              </a:lnSpc>
              <a:spcBef>
                <a:spcPts val="100"/>
              </a:spcBef>
            </a:pPr>
            <a:r>
              <a:rPr sz="2450" spc="-105" dirty="0">
                <a:latin typeface="Symbol"/>
                <a:cs typeface="Symbol"/>
              </a:rPr>
              <a:t></a:t>
            </a:r>
            <a:endParaRPr sz="2450" dirty="0">
              <a:latin typeface="Symbol"/>
              <a:cs typeface="Symbol"/>
            </a:endParaRPr>
          </a:p>
        </p:txBody>
      </p:sp>
      <p:sp>
        <p:nvSpPr>
          <p:cNvPr id="13" name="object 13"/>
          <p:cNvSpPr txBox="1"/>
          <p:nvPr/>
        </p:nvSpPr>
        <p:spPr>
          <a:xfrm>
            <a:off x="7165435" y="1254268"/>
            <a:ext cx="132080" cy="399415"/>
          </a:xfrm>
          <a:prstGeom prst="rect">
            <a:avLst/>
          </a:prstGeom>
        </p:spPr>
        <p:txBody>
          <a:bodyPr vert="horz" wrap="square" lIns="0" tIns="12700" rIns="0" bIns="0" rtlCol="0">
            <a:spAutoFit/>
          </a:bodyPr>
          <a:lstStyle/>
          <a:p>
            <a:pPr marL="12700">
              <a:lnSpc>
                <a:spcPct val="100000"/>
              </a:lnSpc>
              <a:spcBef>
                <a:spcPts val="100"/>
              </a:spcBef>
            </a:pPr>
            <a:r>
              <a:rPr sz="2450" spc="-105" dirty="0">
                <a:latin typeface="Symbol"/>
                <a:cs typeface="Symbol"/>
              </a:rPr>
              <a:t></a:t>
            </a:r>
            <a:endParaRPr sz="2450">
              <a:latin typeface="Symbol"/>
              <a:cs typeface="Symbol"/>
            </a:endParaRPr>
          </a:p>
        </p:txBody>
      </p:sp>
      <p:sp>
        <p:nvSpPr>
          <p:cNvPr id="14" name="object 14"/>
          <p:cNvSpPr txBox="1"/>
          <p:nvPr/>
        </p:nvSpPr>
        <p:spPr>
          <a:xfrm>
            <a:off x="2484022" y="1490386"/>
            <a:ext cx="1449705" cy="399415"/>
          </a:xfrm>
          <a:prstGeom prst="rect">
            <a:avLst/>
          </a:prstGeom>
        </p:spPr>
        <p:txBody>
          <a:bodyPr vert="horz" wrap="square" lIns="0" tIns="12700" rIns="0" bIns="0" rtlCol="0">
            <a:spAutoFit/>
          </a:bodyPr>
          <a:lstStyle/>
          <a:p>
            <a:pPr marL="12700">
              <a:lnSpc>
                <a:spcPct val="100000"/>
              </a:lnSpc>
              <a:spcBef>
                <a:spcPts val="100"/>
              </a:spcBef>
              <a:tabLst>
                <a:tab pos="1280795" algn="l"/>
              </a:tabLst>
            </a:pPr>
            <a:r>
              <a:rPr sz="2450" spc="-50" dirty="0">
                <a:latin typeface="Times New Roman"/>
                <a:cs typeface="Times New Roman"/>
              </a:rPr>
              <a:t>+</a:t>
            </a:r>
            <a:r>
              <a:rPr sz="2450" dirty="0">
                <a:latin typeface="Times New Roman"/>
                <a:cs typeface="Times New Roman"/>
              </a:rPr>
              <a:t>	</a:t>
            </a:r>
            <a:r>
              <a:rPr sz="2450" spc="-110" dirty="0">
                <a:latin typeface="Times New Roman"/>
                <a:cs typeface="Times New Roman"/>
              </a:rPr>
              <a:t>+</a:t>
            </a:r>
            <a:endParaRPr sz="2450">
              <a:latin typeface="Times New Roman"/>
              <a:cs typeface="Times New Roman"/>
            </a:endParaRPr>
          </a:p>
        </p:txBody>
      </p:sp>
      <p:sp>
        <p:nvSpPr>
          <p:cNvPr id="15" name="object 15"/>
          <p:cNvSpPr txBox="1"/>
          <p:nvPr/>
        </p:nvSpPr>
        <p:spPr>
          <a:xfrm>
            <a:off x="1920744" y="1704469"/>
            <a:ext cx="2772410" cy="399415"/>
          </a:xfrm>
          <a:prstGeom prst="rect">
            <a:avLst/>
          </a:prstGeom>
        </p:spPr>
        <p:txBody>
          <a:bodyPr vert="horz" wrap="square" lIns="0" tIns="12700" rIns="0" bIns="0" rtlCol="0">
            <a:spAutoFit/>
          </a:bodyPr>
          <a:lstStyle/>
          <a:p>
            <a:pPr marL="12700">
              <a:lnSpc>
                <a:spcPct val="100000"/>
              </a:lnSpc>
              <a:spcBef>
                <a:spcPts val="100"/>
              </a:spcBef>
              <a:tabLst>
                <a:tab pos="1156335" algn="l"/>
                <a:tab pos="2458720" algn="l"/>
              </a:tabLst>
            </a:pPr>
            <a:r>
              <a:rPr sz="2450" spc="-155" dirty="0">
                <a:latin typeface="Symbol"/>
                <a:cs typeface="Symbol"/>
              </a:rPr>
              <a:t></a:t>
            </a:r>
            <a:r>
              <a:rPr sz="2450" spc="-290" dirty="0">
                <a:latin typeface="Times New Roman"/>
                <a:cs typeface="Times New Roman"/>
              </a:rPr>
              <a:t> </a:t>
            </a:r>
            <a:r>
              <a:rPr sz="2450" spc="-50" dirty="0">
                <a:latin typeface="Times New Roman"/>
                <a:cs typeface="Times New Roman"/>
              </a:rPr>
              <a:t>t</a:t>
            </a:r>
            <a:r>
              <a:rPr sz="2450" dirty="0">
                <a:latin typeface="Times New Roman"/>
                <a:cs typeface="Times New Roman"/>
              </a:rPr>
              <a:t>	</a:t>
            </a:r>
            <a:r>
              <a:rPr sz="2450" spc="-155" dirty="0">
                <a:latin typeface="Symbol"/>
                <a:cs typeface="Symbol"/>
              </a:rPr>
              <a:t></a:t>
            </a:r>
            <a:r>
              <a:rPr sz="2450" spc="-290" dirty="0">
                <a:latin typeface="Times New Roman"/>
                <a:cs typeface="Times New Roman"/>
              </a:rPr>
              <a:t> </a:t>
            </a:r>
            <a:r>
              <a:rPr sz="2450" spc="-50" dirty="0">
                <a:latin typeface="Times New Roman"/>
                <a:cs typeface="Times New Roman"/>
              </a:rPr>
              <a:t>x</a:t>
            </a:r>
            <a:r>
              <a:rPr sz="2450" dirty="0">
                <a:latin typeface="Times New Roman"/>
                <a:cs typeface="Times New Roman"/>
              </a:rPr>
              <a:t>	</a:t>
            </a:r>
            <a:r>
              <a:rPr sz="2450" spc="-155" dirty="0">
                <a:latin typeface="Symbol"/>
                <a:cs typeface="Symbol"/>
              </a:rPr>
              <a:t></a:t>
            </a:r>
            <a:r>
              <a:rPr sz="2450" spc="-290" dirty="0">
                <a:latin typeface="Times New Roman"/>
                <a:cs typeface="Times New Roman"/>
              </a:rPr>
              <a:t> </a:t>
            </a:r>
            <a:r>
              <a:rPr sz="2450" spc="-60" dirty="0">
                <a:latin typeface="Times New Roman"/>
                <a:cs typeface="Times New Roman"/>
              </a:rPr>
              <a:t>z</a:t>
            </a:r>
            <a:endParaRPr sz="2450">
              <a:latin typeface="Times New Roman"/>
              <a:cs typeface="Times New Roman"/>
            </a:endParaRPr>
          </a:p>
        </p:txBody>
      </p:sp>
      <p:sp>
        <p:nvSpPr>
          <p:cNvPr id="16" name="object 16"/>
          <p:cNvSpPr txBox="1"/>
          <p:nvPr/>
        </p:nvSpPr>
        <p:spPr>
          <a:xfrm>
            <a:off x="5072501" y="1490386"/>
            <a:ext cx="118110" cy="399415"/>
          </a:xfrm>
          <a:prstGeom prst="rect">
            <a:avLst/>
          </a:prstGeom>
        </p:spPr>
        <p:txBody>
          <a:bodyPr vert="horz" wrap="square" lIns="0" tIns="12700" rIns="0" bIns="0" rtlCol="0">
            <a:spAutoFit/>
          </a:bodyPr>
          <a:lstStyle/>
          <a:p>
            <a:pPr marL="12700">
              <a:lnSpc>
                <a:spcPct val="100000"/>
              </a:lnSpc>
              <a:spcBef>
                <a:spcPts val="100"/>
              </a:spcBef>
            </a:pPr>
            <a:r>
              <a:rPr sz="2450" spc="-95" dirty="0">
                <a:latin typeface="Times New Roman"/>
                <a:cs typeface="Times New Roman"/>
              </a:rPr>
              <a:t>-</a:t>
            </a:r>
            <a:endParaRPr sz="2450">
              <a:latin typeface="Times New Roman"/>
              <a:cs typeface="Times New Roman"/>
            </a:endParaRPr>
          </a:p>
        </p:txBody>
      </p:sp>
      <p:sp>
        <p:nvSpPr>
          <p:cNvPr id="17" name="object 17"/>
          <p:cNvSpPr txBox="1"/>
          <p:nvPr/>
        </p:nvSpPr>
        <p:spPr>
          <a:xfrm>
            <a:off x="5346485" y="1088058"/>
            <a:ext cx="1327785" cy="399415"/>
          </a:xfrm>
          <a:prstGeom prst="rect">
            <a:avLst/>
          </a:prstGeom>
        </p:spPr>
        <p:txBody>
          <a:bodyPr vert="horz" wrap="square" lIns="0" tIns="12700" rIns="0" bIns="0" rtlCol="0">
            <a:spAutoFit/>
          </a:bodyPr>
          <a:lstStyle/>
          <a:p>
            <a:pPr marL="38100">
              <a:lnSpc>
                <a:spcPct val="100000"/>
              </a:lnSpc>
              <a:spcBef>
                <a:spcPts val="100"/>
              </a:spcBef>
            </a:pPr>
            <a:r>
              <a:rPr sz="3675" spc="-600" baseline="1133" dirty="0">
                <a:latin typeface="Symbol"/>
                <a:cs typeface="Symbol"/>
              </a:rPr>
              <a:t></a:t>
            </a:r>
            <a:r>
              <a:rPr sz="3675" spc="-600" baseline="36281" dirty="0">
                <a:latin typeface="Symbol"/>
                <a:cs typeface="Symbol"/>
              </a:rPr>
              <a:t></a:t>
            </a:r>
            <a:r>
              <a:rPr sz="3675" spc="-600" baseline="2267" dirty="0">
                <a:latin typeface="Symbol"/>
                <a:cs typeface="Symbol"/>
              </a:rPr>
              <a:t></a:t>
            </a:r>
            <a:r>
              <a:rPr sz="3675" spc="-540" baseline="2267" dirty="0">
                <a:latin typeface="Times New Roman"/>
                <a:cs typeface="Times New Roman"/>
              </a:rPr>
              <a:t> </a:t>
            </a:r>
            <a:r>
              <a:rPr sz="2450" spc="-55" dirty="0">
                <a:latin typeface="Times New Roman"/>
                <a:cs typeface="Times New Roman"/>
              </a:rPr>
              <a:t>BD</a:t>
            </a:r>
            <a:r>
              <a:rPr sz="2450" spc="5" dirty="0">
                <a:latin typeface="Times New Roman"/>
                <a:cs typeface="Times New Roman"/>
              </a:rPr>
              <a:t> </a:t>
            </a:r>
            <a:r>
              <a:rPr sz="3675" spc="-509" baseline="40816" dirty="0">
                <a:latin typeface="Symbol"/>
                <a:cs typeface="Symbol"/>
              </a:rPr>
              <a:t></a:t>
            </a:r>
            <a:r>
              <a:rPr sz="3675" spc="-509" baseline="36281" dirty="0">
                <a:latin typeface="Symbol"/>
                <a:cs typeface="Symbol"/>
              </a:rPr>
              <a:t></a:t>
            </a:r>
            <a:r>
              <a:rPr sz="3675" spc="-509" baseline="2267" dirty="0">
                <a:latin typeface="Symbol"/>
                <a:cs typeface="Symbol"/>
              </a:rPr>
              <a:t></a:t>
            </a:r>
            <a:endParaRPr sz="3675" baseline="2267" dirty="0">
              <a:latin typeface="Symbol"/>
              <a:cs typeface="Symbol"/>
            </a:endParaRPr>
          </a:p>
        </p:txBody>
      </p:sp>
      <p:sp>
        <p:nvSpPr>
          <p:cNvPr id="18" name="object 18"/>
          <p:cNvSpPr txBox="1"/>
          <p:nvPr/>
        </p:nvSpPr>
        <p:spPr>
          <a:xfrm>
            <a:off x="5826146" y="1704469"/>
            <a:ext cx="341630" cy="399415"/>
          </a:xfrm>
          <a:prstGeom prst="rect">
            <a:avLst/>
          </a:prstGeom>
        </p:spPr>
        <p:txBody>
          <a:bodyPr vert="horz" wrap="square" lIns="0" tIns="12700" rIns="0" bIns="0" rtlCol="0">
            <a:spAutoFit/>
          </a:bodyPr>
          <a:lstStyle/>
          <a:p>
            <a:pPr marL="12700">
              <a:lnSpc>
                <a:spcPct val="100000"/>
              </a:lnSpc>
              <a:spcBef>
                <a:spcPts val="100"/>
              </a:spcBef>
            </a:pPr>
            <a:r>
              <a:rPr sz="2450" spc="-155" dirty="0">
                <a:latin typeface="Symbol"/>
                <a:cs typeface="Symbol"/>
              </a:rPr>
              <a:t></a:t>
            </a:r>
            <a:r>
              <a:rPr sz="2450" spc="-290" dirty="0">
                <a:latin typeface="Times New Roman"/>
                <a:cs typeface="Times New Roman"/>
              </a:rPr>
              <a:t> </a:t>
            </a:r>
            <a:r>
              <a:rPr sz="2450" spc="-75" dirty="0">
                <a:latin typeface="Times New Roman"/>
                <a:cs typeface="Times New Roman"/>
              </a:rPr>
              <a:t>x</a:t>
            </a:r>
            <a:endParaRPr sz="2450">
              <a:latin typeface="Times New Roman"/>
              <a:cs typeface="Times New Roman"/>
            </a:endParaRPr>
          </a:p>
        </p:txBody>
      </p:sp>
      <p:sp>
        <p:nvSpPr>
          <p:cNvPr id="19" name="object 19"/>
          <p:cNvSpPr txBox="1"/>
          <p:nvPr/>
        </p:nvSpPr>
        <p:spPr>
          <a:xfrm>
            <a:off x="6755339" y="1490386"/>
            <a:ext cx="118110" cy="399415"/>
          </a:xfrm>
          <a:prstGeom prst="rect">
            <a:avLst/>
          </a:prstGeom>
        </p:spPr>
        <p:txBody>
          <a:bodyPr vert="horz" wrap="square" lIns="0" tIns="12700" rIns="0" bIns="0" rtlCol="0">
            <a:spAutoFit/>
          </a:bodyPr>
          <a:lstStyle/>
          <a:p>
            <a:pPr marL="12700">
              <a:lnSpc>
                <a:spcPct val="100000"/>
              </a:lnSpc>
              <a:spcBef>
                <a:spcPts val="100"/>
              </a:spcBef>
            </a:pPr>
            <a:r>
              <a:rPr sz="2450" spc="-95" dirty="0">
                <a:latin typeface="Times New Roman"/>
                <a:cs typeface="Times New Roman"/>
              </a:rPr>
              <a:t>-</a:t>
            </a:r>
            <a:endParaRPr sz="2450">
              <a:latin typeface="Times New Roman"/>
              <a:cs typeface="Times New Roman"/>
            </a:endParaRPr>
          </a:p>
        </p:txBody>
      </p:sp>
      <p:sp>
        <p:nvSpPr>
          <p:cNvPr id="20" name="object 20"/>
          <p:cNvSpPr txBox="1"/>
          <p:nvPr/>
        </p:nvSpPr>
        <p:spPr>
          <a:xfrm>
            <a:off x="7003298" y="1089255"/>
            <a:ext cx="1317625" cy="399415"/>
          </a:xfrm>
          <a:prstGeom prst="rect">
            <a:avLst/>
          </a:prstGeom>
        </p:spPr>
        <p:txBody>
          <a:bodyPr vert="horz" wrap="square" lIns="0" tIns="12700" rIns="0" bIns="0" rtlCol="0">
            <a:spAutoFit/>
          </a:bodyPr>
          <a:lstStyle/>
          <a:p>
            <a:pPr marL="38100">
              <a:lnSpc>
                <a:spcPct val="100000"/>
              </a:lnSpc>
              <a:spcBef>
                <a:spcPts val="100"/>
              </a:spcBef>
            </a:pPr>
            <a:r>
              <a:rPr sz="3675" spc="-600" baseline="1133" dirty="0">
                <a:latin typeface="Symbol"/>
                <a:cs typeface="Symbol"/>
              </a:rPr>
              <a:t></a:t>
            </a:r>
            <a:r>
              <a:rPr sz="3675" spc="-600" baseline="36281" dirty="0">
                <a:latin typeface="Symbol"/>
                <a:cs typeface="Symbol"/>
              </a:rPr>
              <a:t></a:t>
            </a:r>
            <a:r>
              <a:rPr sz="3675" spc="-600" baseline="2267" dirty="0">
                <a:latin typeface="Symbol"/>
                <a:cs typeface="Symbol"/>
              </a:rPr>
              <a:t></a:t>
            </a:r>
            <a:r>
              <a:rPr sz="3675" spc="-532" baseline="2267" dirty="0">
                <a:latin typeface="Times New Roman"/>
                <a:cs typeface="Times New Roman"/>
              </a:rPr>
              <a:t> </a:t>
            </a:r>
            <a:r>
              <a:rPr sz="2450" spc="-70" dirty="0">
                <a:latin typeface="Times New Roman"/>
                <a:cs typeface="Times New Roman"/>
              </a:rPr>
              <a:t>BD</a:t>
            </a:r>
            <a:r>
              <a:rPr sz="2450" spc="-40" dirty="0">
                <a:latin typeface="Times New Roman"/>
                <a:cs typeface="Times New Roman"/>
              </a:rPr>
              <a:t> </a:t>
            </a:r>
            <a:r>
              <a:rPr sz="3675" spc="-509" baseline="40816" dirty="0">
                <a:latin typeface="Symbol"/>
                <a:cs typeface="Symbol"/>
              </a:rPr>
              <a:t></a:t>
            </a:r>
            <a:r>
              <a:rPr sz="3675" spc="-509" baseline="36281" dirty="0">
                <a:latin typeface="Symbol"/>
                <a:cs typeface="Symbol"/>
              </a:rPr>
              <a:t></a:t>
            </a:r>
            <a:r>
              <a:rPr sz="3675" spc="-509" baseline="2267" dirty="0">
                <a:latin typeface="Symbol"/>
                <a:cs typeface="Symbol"/>
              </a:rPr>
              <a:t></a:t>
            </a:r>
            <a:endParaRPr sz="3675" baseline="2267">
              <a:latin typeface="Symbol"/>
              <a:cs typeface="Symbol"/>
            </a:endParaRPr>
          </a:p>
        </p:txBody>
      </p:sp>
      <p:sp>
        <p:nvSpPr>
          <p:cNvPr id="21" name="object 21"/>
          <p:cNvSpPr txBox="1"/>
          <p:nvPr/>
        </p:nvSpPr>
        <p:spPr>
          <a:xfrm>
            <a:off x="7512921" y="1704469"/>
            <a:ext cx="325755" cy="399415"/>
          </a:xfrm>
          <a:prstGeom prst="rect">
            <a:avLst/>
          </a:prstGeom>
        </p:spPr>
        <p:txBody>
          <a:bodyPr vert="horz" wrap="square" lIns="0" tIns="12700" rIns="0" bIns="0" rtlCol="0">
            <a:spAutoFit/>
          </a:bodyPr>
          <a:lstStyle/>
          <a:p>
            <a:pPr marL="12700">
              <a:lnSpc>
                <a:spcPct val="100000"/>
              </a:lnSpc>
              <a:spcBef>
                <a:spcPts val="100"/>
              </a:spcBef>
            </a:pPr>
            <a:r>
              <a:rPr sz="2450" spc="-155" dirty="0">
                <a:latin typeface="Symbol"/>
                <a:cs typeface="Symbol"/>
              </a:rPr>
              <a:t></a:t>
            </a:r>
            <a:r>
              <a:rPr sz="2450" spc="-290" dirty="0">
                <a:latin typeface="Times New Roman"/>
                <a:cs typeface="Times New Roman"/>
              </a:rPr>
              <a:t> </a:t>
            </a:r>
            <a:r>
              <a:rPr sz="2450" spc="-65" dirty="0">
                <a:latin typeface="Times New Roman"/>
                <a:cs typeface="Times New Roman"/>
              </a:rPr>
              <a:t>z</a:t>
            </a:r>
            <a:endParaRPr sz="2450">
              <a:latin typeface="Times New Roman"/>
              <a:cs typeface="Times New Roman"/>
            </a:endParaRPr>
          </a:p>
        </p:txBody>
      </p:sp>
      <p:sp>
        <p:nvSpPr>
          <p:cNvPr id="22" name="object 22"/>
          <p:cNvSpPr txBox="1"/>
          <p:nvPr/>
        </p:nvSpPr>
        <p:spPr>
          <a:xfrm>
            <a:off x="5985774" y="1288382"/>
            <a:ext cx="661670" cy="399415"/>
          </a:xfrm>
          <a:prstGeom prst="rect">
            <a:avLst/>
          </a:prstGeom>
        </p:spPr>
        <p:txBody>
          <a:bodyPr vert="horz" wrap="square" lIns="0" tIns="12700" rIns="0" bIns="0" rtlCol="0">
            <a:spAutoFit/>
          </a:bodyPr>
          <a:lstStyle/>
          <a:p>
            <a:pPr marL="38100">
              <a:lnSpc>
                <a:spcPct val="100000"/>
              </a:lnSpc>
              <a:spcBef>
                <a:spcPts val="100"/>
              </a:spcBef>
            </a:pPr>
            <a:r>
              <a:rPr sz="2100" baseline="51587" dirty="0">
                <a:latin typeface="Times New Roman"/>
                <a:cs typeface="Times New Roman"/>
              </a:rPr>
              <a:t>x</a:t>
            </a:r>
            <a:r>
              <a:rPr sz="2100" spc="-52" baseline="51587" dirty="0">
                <a:latin typeface="Times New Roman"/>
                <a:cs typeface="Times New Roman"/>
              </a:rPr>
              <a:t> </a:t>
            </a:r>
            <a:r>
              <a:rPr sz="2450" spc="-155" dirty="0">
                <a:latin typeface="Symbol"/>
                <a:cs typeface="Symbol"/>
              </a:rPr>
              <a:t></a:t>
            </a:r>
            <a:r>
              <a:rPr sz="2450" spc="-290" dirty="0">
                <a:latin typeface="Times New Roman"/>
                <a:cs typeface="Times New Roman"/>
              </a:rPr>
              <a:t> </a:t>
            </a:r>
            <a:r>
              <a:rPr sz="2450" spc="-155" dirty="0">
                <a:latin typeface="Times New Roman"/>
                <a:cs typeface="Times New Roman"/>
              </a:rPr>
              <a:t>x</a:t>
            </a:r>
            <a:r>
              <a:rPr sz="2450" spc="-340" dirty="0">
                <a:latin typeface="Times New Roman"/>
                <a:cs typeface="Times New Roman"/>
              </a:rPr>
              <a:t> </a:t>
            </a:r>
            <a:r>
              <a:rPr sz="3675" spc="-75" baseline="5668" dirty="0">
                <a:latin typeface="Symbol"/>
                <a:cs typeface="Symbol"/>
              </a:rPr>
              <a:t></a:t>
            </a:r>
            <a:endParaRPr sz="3675" baseline="5668" dirty="0">
              <a:latin typeface="Symbol"/>
              <a:cs typeface="Symbol"/>
            </a:endParaRPr>
          </a:p>
        </p:txBody>
      </p:sp>
      <p:sp>
        <p:nvSpPr>
          <p:cNvPr id="23" name="object 23"/>
          <p:cNvSpPr txBox="1"/>
          <p:nvPr/>
        </p:nvSpPr>
        <p:spPr>
          <a:xfrm>
            <a:off x="7669137" y="1288382"/>
            <a:ext cx="651510" cy="399415"/>
          </a:xfrm>
          <a:prstGeom prst="rect">
            <a:avLst/>
          </a:prstGeom>
        </p:spPr>
        <p:txBody>
          <a:bodyPr vert="horz" wrap="square" lIns="0" tIns="12700" rIns="0" bIns="0" rtlCol="0">
            <a:spAutoFit/>
          </a:bodyPr>
          <a:lstStyle/>
          <a:p>
            <a:pPr marL="38100">
              <a:lnSpc>
                <a:spcPct val="100000"/>
              </a:lnSpc>
              <a:spcBef>
                <a:spcPts val="100"/>
              </a:spcBef>
            </a:pPr>
            <a:r>
              <a:rPr sz="2100" baseline="51587" dirty="0">
                <a:latin typeface="Times New Roman"/>
                <a:cs typeface="Times New Roman"/>
              </a:rPr>
              <a:t>z</a:t>
            </a:r>
            <a:r>
              <a:rPr sz="2100" spc="44" baseline="51587" dirty="0">
                <a:latin typeface="Times New Roman"/>
                <a:cs typeface="Times New Roman"/>
              </a:rPr>
              <a:t> </a:t>
            </a:r>
            <a:r>
              <a:rPr sz="2450" spc="-155" dirty="0">
                <a:latin typeface="Symbol"/>
                <a:cs typeface="Symbol"/>
              </a:rPr>
              <a:t></a:t>
            </a:r>
            <a:r>
              <a:rPr sz="2450" spc="-290" dirty="0">
                <a:latin typeface="Times New Roman"/>
                <a:cs typeface="Times New Roman"/>
              </a:rPr>
              <a:t> </a:t>
            </a:r>
            <a:r>
              <a:rPr sz="2450" spc="-140" dirty="0">
                <a:latin typeface="Times New Roman"/>
                <a:cs typeface="Times New Roman"/>
              </a:rPr>
              <a:t>z</a:t>
            </a:r>
            <a:r>
              <a:rPr sz="2450" spc="-280" dirty="0">
                <a:latin typeface="Times New Roman"/>
                <a:cs typeface="Times New Roman"/>
              </a:rPr>
              <a:t> </a:t>
            </a:r>
            <a:r>
              <a:rPr sz="3675" spc="-75" baseline="5668" dirty="0">
                <a:latin typeface="Symbol"/>
                <a:cs typeface="Symbol"/>
              </a:rPr>
              <a:t></a:t>
            </a:r>
            <a:endParaRPr sz="3675" baseline="5668">
              <a:latin typeface="Symbol"/>
              <a:cs typeface="Symbol"/>
            </a:endParaRPr>
          </a:p>
        </p:txBody>
      </p:sp>
      <p:sp>
        <p:nvSpPr>
          <p:cNvPr id="24" name="object 24"/>
          <p:cNvSpPr txBox="1"/>
          <p:nvPr/>
        </p:nvSpPr>
        <p:spPr>
          <a:xfrm>
            <a:off x="1754297" y="1265649"/>
            <a:ext cx="3209925" cy="399415"/>
          </a:xfrm>
          <a:prstGeom prst="rect">
            <a:avLst/>
          </a:prstGeom>
        </p:spPr>
        <p:txBody>
          <a:bodyPr vert="horz" wrap="square" lIns="0" tIns="12700" rIns="0" bIns="0" rtlCol="0">
            <a:spAutoFit/>
          </a:bodyPr>
          <a:lstStyle/>
          <a:p>
            <a:pPr marL="12700">
              <a:lnSpc>
                <a:spcPct val="100000"/>
              </a:lnSpc>
              <a:spcBef>
                <a:spcPts val="100"/>
              </a:spcBef>
              <a:tabLst>
                <a:tab pos="1083945" algn="l"/>
                <a:tab pos="2352040" algn="l"/>
              </a:tabLst>
            </a:pPr>
            <a:r>
              <a:rPr sz="2450" spc="-155" dirty="0">
                <a:latin typeface="Symbol"/>
                <a:cs typeface="Symbol"/>
              </a:rPr>
              <a:t></a:t>
            </a:r>
            <a:r>
              <a:rPr sz="2450" spc="-285" dirty="0">
                <a:latin typeface="Times New Roman"/>
                <a:cs typeface="Times New Roman"/>
              </a:rPr>
              <a:t> </a:t>
            </a:r>
            <a:r>
              <a:rPr sz="2450" spc="-25" dirty="0">
                <a:latin typeface="Times New Roman"/>
                <a:cs typeface="Times New Roman"/>
              </a:rPr>
              <a:t>B</a:t>
            </a:r>
            <a:r>
              <a:rPr sz="2450" spc="-25" dirty="0">
                <a:latin typeface="Symbol"/>
                <a:cs typeface="Symbol"/>
              </a:rPr>
              <a:t></a:t>
            </a:r>
            <a:r>
              <a:rPr sz="2450" dirty="0">
                <a:latin typeface="Times New Roman"/>
                <a:cs typeface="Times New Roman"/>
              </a:rPr>
              <a:t>	</a:t>
            </a:r>
            <a:r>
              <a:rPr sz="2450" spc="-155" dirty="0">
                <a:latin typeface="Symbol"/>
                <a:cs typeface="Symbol"/>
              </a:rPr>
              <a:t></a:t>
            </a:r>
            <a:r>
              <a:rPr sz="2450" spc="-285" dirty="0">
                <a:latin typeface="Times New Roman"/>
                <a:cs typeface="Times New Roman"/>
              </a:rPr>
              <a:t> </a:t>
            </a:r>
            <a:r>
              <a:rPr sz="2450" spc="-25" dirty="0">
                <a:latin typeface="Times New Roman"/>
                <a:cs typeface="Times New Roman"/>
              </a:rPr>
              <a:t>UB</a:t>
            </a:r>
            <a:r>
              <a:rPr sz="2450" spc="-25" dirty="0">
                <a:latin typeface="Symbol"/>
                <a:cs typeface="Symbol"/>
              </a:rPr>
              <a:t></a:t>
            </a:r>
            <a:r>
              <a:rPr sz="2450" dirty="0">
                <a:latin typeface="Times New Roman"/>
                <a:cs typeface="Times New Roman"/>
              </a:rPr>
              <a:t>	</a:t>
            </a:r>
            <a:r>
              <a:rPr sz="2450" spc="-155" dirty="0">
                <a:latin typeface="Symbol"/>
                <a:cs typeface="Symbol"/>
              </a:rPr>
              <a:t></a:t>
            </a:r>
            <a:r>
              <a:rPr sz="2450" spc="-355" dirty="0">
                <a:latin typeface="Times New Roman"/>
                <a:cs typeface="Times New Roman"/>
              </a:rPr>
              <a:t> </a:t>
            </a:r>
            <a:r>
              <a:rPr sz="2450" spc="-150" dirty="0">
                <a:latin typeface="Times New Roman"/>
                <a:cs typeface="Times New Roman"/>
              </a:rPr>
              <a:t>WB</a:t>
            </a:r>
            <a:r>
              <a:rPr sz="2450" spc="-150" dirty="0">
                <a:latin typeface="Symbol"/>
                <a:cs typeface="Symbol"/>
              </a:rPr>
              <a:t></a:t>
            </a:r>
            <a:endParaRPr sz="2450">
              <a:latin typeface="Symbol"/>
              <a:cs typeface="Symbol"/>
            </a:endParaRPr>
          </a:p>
        </p:txBody>
      </p:sp>
      <p:sp>
        <p:nvSpPr>
          <p:cNvPr id="25" name="object 25"/>
          <p:cNvSpPr txBox="1"/>
          <p:nvPr/>
        </p:nvSpPr>
        <p:spPr>
          <a:xfrm>
            <a:off x="8472238" y="1490386"/>
            <a:ext cx="1136650" cy="399415"/>
          </a:xfrm>
          <a:prstGeom prst="rect">
            <a:avLst/>
          </a:prstGeom>
        </p:spPr>
        <p:txBody>
          <a:bodyPr vert="horz" wrap="square" lIns="0" tIns="12700" rIns="0" bIns="0" rtlCol="0">
            <a:spAutoFit/>
          </a:bodyPr>
          <a:lstStyle/>
          <a:p>
            <a:pPr marL="38100">
              <a:lnSpc>
                <a:spcPct val="100000"/>
              </a:lnSpc>
              <a:spcBef>
                <a:spcPts val="100"/>
              </a:spcBef>
              <a:tabLst>
                <a:tab pos="371475" algn="l"/>
              </a:tabLst>
            </a:pPr>
            <a:r>
              <a:rPr sz="2450" spc="-50" dirty="0">
                <a:latin typeface="Times New Roman"/>
                <a:cs typeface="Times New Roman"/>
              </a:rPr>
              <a:t>=</a:t>
            </a:r>
            <a:r>
              <a:rPr sz="2450" dirty="0">
                <a:latin typeface="Times New Roman"/>
                <a:cs typeface="Times New Roman"/>
              </a:rPr>
              <a:t>	</a:t>
            </a:r>
            <a:r>
              <a:rPr sz="3675" spc="-112" baseline="4535" dirty="0">
                <a:latin typeface="Times New Roman"/>
                <a:cs typeface="Times New Roman"/>
              </a:rPr>
              <a:t>q</a:t>
            </a:r>
            <a:r>
              <a:rPr sz="2100" spc="-112" baseline="-23809" dirty="0">
                <a:latin typeface="Symbol"/>
                <a:cs typeface="Symbol"/>
              </a:rPr>
              <a:t></a:t>
            </a:r>
            <a:r>
              <a:rPr sz="2100" spc="7" baseline="-23809" dirty="0">
                <a:latin typeface="Times New Roman"/>
                <a:cs typeface="Times New Roman"/>
              </a:rPr>
              <a:t> </a:t>
            </a:r>
            <a:r>
              <a:rPr sz="2450" spc="-204" dirty="0">
                <a:latin typeface="Times New Roman"/>
                <a:cs typeface="Times New Roman"/>
              </a:rPr>
              <a:t>B</a:t>
            </a:r>
            <a:r>
              <a:rPr sz="2450" spc="-85" dirty="0">
                <a:latin typeface="Times New Roman"/>
                <a:cs typeface="Times New Roman"/>
              </a:rPr>
              <a:t> </a:t>
            </a:r>
            <a:r>
              <a:rPr sz="2450" spc="-50" dirty="0">
                <a:latin typeface="Times New Roman"/>
                <a:cs typeface="Times New Roman"/>
              </a:rPr>
              <a:t>+</a:t>
            </a:r>
            <a:endParaRPr sz="2450">
              <a:latin typeface="Times New Roman"/>
              <a:cs typeface="Times New Roman"/>
            </a:endParaRPr>
          </a:p>
        </p:txBody>
      </p:sp>
      <p:sp>
        <p:nvSpPr>
          <p:cNvPr id="26" name="object 26"/>
          <p:cNvSpPr txBox="1"/>
          <p:nvPr/>
        </p:nvSpPr>
        <p:spPr>
          <a:xfrm>
            <a:off x="9667875" y="1543050"/>
            <a:ext cx="609600" cy="371475"/>
          </a:xfrm>
          <a:prstGeom prst="rect">
            <a:avLst/>
          </a:prstGeom>
          <a:ln w="38100">
            <a:solidFill>
              <a:srgbClr val="FF0000"/>
            </a:solidFill>
          </a:ln>
        </p:spPr>
        <p:txBody>
          <a:bodyPr vert="horz" wrap="square" lIns="0" tIns="0" rIns="0" bIns="0" rtlCol="0">
            <a:spAutoFit/>
          </a:bodyPr>
          <a:lstStyle/>
          <a:p>
            <a:pPr marL="54610">
              <a:lnSpc>
                <a:spcPts val="2705"/>
              </a:lnSpc>
            </a:pPr>
            <a:r>
              <a:rPr sz="2450" spc="-160" dirty="0">
                <a:latin typeface="Times New Roman"/>
                <a:cs typeface="Times New Roman"/>
              </a:rPr>
              <a:t>S</a:t>
            </a:r>
            <a:r>
              <a:rPr sz="2100" spc="-240" baseline="-9920" dirty="0">
                <a:latin typeface="Symbol"/>
                <a:cs typeface="Symbol"/>
              </a:rPr>
              <a:t></a:t>
            </a:r>
            <a:r>
              <a:rPr sz="2100" spc="37" baseline="-9920" dirty="0">
                <a:latin typeface="Times New Roman"/>
                <a:cs typeface="Times New Roman"/>
              </a:rPr>
              <a:t> </a:t>
            </a:r>
            <a:r>
              <a:rPr sz="3675" spc="-75" baseline="2267" dirty="0">
                <a:latin typeface="Times New Roman"/>
                <a:cs typeface="Times New Roman"/>
              </a:rPr>
              <a:t>B</a:t>
            </a:r>
            <a:endParaRPr sz="3675" baseline="2267">
              <a:latin typeface="Times New Roman"/>
              <a:cs typeface="Times New Roman"/>
            </a:endParaRPr>
          </a:p>
        </p:txBody>
      </p:sp>
      <p:grpSp>
        <p:nvGrpSpPr>
          <p:cNvPr id="27" name="object 27"/>
          <p:cNvGrpSpPr/>
          <p:nvPr/>
        </p:nvGrpSpPr>
        <p:grpSpPr>
          <a:xfrm>
            <a:off x="1732597" y="2361222"/>
            <a:ext cx="8679180" cy="3958590"/>
            <a:chOff x="1732597" y="2361222"/>
            <a:chExt cx="8679180" cy="3958590"/>
          </a:xfrm>
        </p:grpSpPr>
        <p:sp>
          <p:nvSpPr>
            <p:cNvPr id="28" name="object 28"/>
            <p:cNvSpPr/>
            <p:nvPr/>
          </p:nvSpPr>
          <p:spPr>
            <a:xfrm>
              <a:off x="8217085" y="6280553"/>
              <a:ext cx="1178560" cy="10795"/>
            </a:xfrm>
            <a:custGeom>
              <a:avLst/>
              <a:gdLst/>
              <a:ahLst/>
              <a:cxnLst/>
              <a:rect l="l" t="t" r="r" b="b"/>
              <a:pathLst>
                <a:path w="1178559" h="10795">
                  <a:moveTo>
                    <a:pt x="1177936" y="0"/>
                  </a:moveTo>
                  <a:lnTo>
                    <a:pt x="0" y="0"/>
                  </a:lnTo>
                  <a:lnTo>
                    <a:pt x="0" y="10439"/>
                  </a:lnTo>
                  <a:lnTo>
                    <a:pt x="1177936" y="10439"/>
                  </a:lnTo>
                  <a:lnTo>
                    <a:pt x="1177936" y="0"/>
                  </a:lnTo>
                  <a:close/>
                </a:path>
              </a:pathLst>
            </a:custGeom>
            <a:solidFill>
              <a:srgbClr val="000000"/>
            </a:solidFill>
          </p:spPr>
          <p:txBody>
            <a:bodyPr wrap="square" lIns="0" tIns="0" rIns="0" bIns="0" rtlCol="0"/>
            <a:lstStyle/>
            <a:p>
              <a:endParaRPr/>
            </a:p>
          </p:txBody>
        </p:sp>
        <p:sp>
          <p:nvSpPr>
            <p:cNvPr id="29" name="object 29"/>
            <p:cNvSpPr/>
            <p:nvPr/>
          </p:nvSpPr>
          <p:spPr>
            <a:xfrm>
              <a:off x="9367618" y="6251920"/>
              <a:ext cx="97790" cy="67945"/>
            </a:xfrm>
            <a:custGeom>
              <a:avLst/>
              <a:gdLst/>
              <a:ahLst/>
              <a:cxnLst/>
              <a:rect l="l" t="t" r="r" b="b"/>
              <a:pathLst>
                <a:path w="97790" h="67945">
                  <a:moveTo>
                    <a:pt x="0" y="0"/>
                  </a:moveTo>
                  <a:lnTo>
                    <a:pt x="14376" y="33852"/>
                  </a:lnTo>
                  <a:lnTo>
                    <a:pt x="0" y="67704"/>
                  </a:lnTo>
                  <a:lnTo>
                    <a:pt x="97487" y="33852"/>
                  </a:lnTo>
                  <a:lnTo>
                    <a:pt x="0" y="0"/>
                  </a:lnTo>
                  <a:close/>
                </a:path>
              </a:pathLst>
            </a:custGeom>
            <a:solidFill>
              <a:srgbClr val="000000"/>
            </a:solidFill>
          </p:spPr>
          <p:txBody>
            <a:bodyPr wrap="square" lIns="0" tIns="0" rIns="0" bIns="0" rtlCol="0"/>
            <a:lstStyle/>
            <a:p>
              <a:endParaRPr/>
            </a:p>
          </p:txBody>
        </p:sp>
        <p:sp>
          <p:nvSpPr>
            <p:cNvPr id="30" name="object 30"/>
            <p:cNvSpPr/>
            <p:nvPr/>
          </p:nvSpPr>
          <p:spPr>
            <a:xfrm>
              <a:off x="1743075" y="4727659"/>
              <a:ext cx="8580120" cy="781050"/>
            </a:xfrm>
            <a:custGeom>
              <a:avLst/>
              <a:gdLst/>
              <a:ahLst/>
              <a:cxnLst/>
              <a:rect l="l" t="t" r="r" b="b"/>
              <a:pathLst>
                <a:path w="8580120" h="781050">
                  <a:moveTo>
                    <a:pt x="0" y="245926"/>
                  </a:moveTo>
                  <a:lnTo>
                    <a:pt x="76555" y="239672"/>
                  </a:lnTo>
                  <a:lnTo>
                    <a:pt x="123499" y="239672"/>
                  </a:lnTo>
                  <a:lnTo>
                    <a:pt x="170805" y="226564"/>
                  </a:lnTo>
                  <a:lnTo>
                    <a:pt x="217752" y="213576"/>
                  </a:lnTo>
                  <a:lnTo>
                    <a:pt x="281306" y="213576"/>
                  </a:lnTo>
                  <a:lnTo>
                    <a:pt x="344500" y="213576"/>
                  </a:lnTo>
                  <a:lnTo>
                    <a:pt x="408054" y="213576"/>
                  </a:lnTo>
                  <a:lnTo>
                    <a:pt x="455001" y="213576"/>
                  </a:lnTo>
                  <a:lnTo>
                    <a:pt x="516743" y="226564"/>
                  </a:lnTo>
                  <a:lnTo>
                    <a:pt x="580297" y="251217"/>
                  </a:lnTo>
                  <a:lnTo>
                    <a:pt x="657943" y="277192"/>
                  </a:lnTo>
                  <a:lnTo>
                    <a:pt x="721497" y="315194"/>
                  </a:lnTo>
                  <a:lnTo>
                    <a:pt x="768444" y="326738"/>
                  </a:lnTo>
                  <a:lnTo>
                    <a:pt x="815750" y="339726"/>
                  </a:lnTo>
                  <a:lnTo>
                    <a:pt x="910003" y="352714"/>
                  </a:lnTo>
                  <a:lnTo>
                    <a:pt x="1004256" y="377367"/>
                  </a:lnTo>
                  <a:lnTo>
                    <a:pt x="1083698" y="390355"/>
                  </a:lnTo>
                  <a:lnTo>
                    <a:pt x="1145441" y="390355"/>
                  </a:lnTo>
                  <a:lnTo>
                    <a:pt x="1177936" y="390355"/>
                  </a:lnTo>
                  <a:lnTo>
                    <a:pt x="1225243" y="390355"/>
                  </a:lnTo>
                  <a:lnTo>
                    <a:pt x="1287000" y="377367"/>
                  </a:lnTo>
                  <a:lnTo>
                    <a:pt x="1507986" y="377367"/>
                  </a:lnTo>
                  <a:lnTo>
                    <a:pt x="1602179" y="377367"/>
                  </a:lnTo>
                  <a:lnTo>
                    <a:pt x="1680199" y="352714"/>
                  </a:lnTo>
                  <a:lnTo>
                    <a:pt x="1759717" y="352714"/>
                  </a:lnTo>
                  <a:lnTo>
                    <a:pt x="1979251" y="339726"/>
                  </a:lnTo>
                  <a:lnTo>
                    <a:pt x="2042446" y="302086"/>
                  </a:lnTo>
                  <a:lnTo>
                    <a:pt x="2089767" y="251217"/>
                  </a:lnTo>
                  <a:lnTo>
                    <a:pt x="2120466" y="213576"/>
                  </a:lnTo>
                  <a:lnTo>
                    <a:pt x="2152961" y="188683"/>
                  </a:lnTo>
                  <a:lnTo>
                    <a:pt x="2214659" y="138055"/>
                  </a:lnTo>
                  <a:lnTo>
                    <a:pt x="2278303" y="113162"/>
                  </a:lnTo>
                  <a:lnTo>
                    <a:pt x="2341497" y="88629"/>
                  </a:lnTo>
                  <a:lnTo>
                    <a:pt x="2388818" y="62533"/>
                  </a:lnTo>
                  <a:lnTo>
                    <a:pt x="2450516" y="37640"/>
                  </a:lnTo>
                  <a:lnTo>
                    <a:pt x="2513710" y="37640"/>
                  </a:lnTo>
                  <a:lnTo>
                    <a:pt x="2607903" y="24652"/>
                  </a:lnTo>
                  <a:lnTo>
                    <a:pt x="2671547" y="24652"/>
                  </a:lnTo>
                  <a:lnTo>
                    <a:pt x="2749567" y="24652"/>
                  </a:lnTo>
                  <a:lnTo>
                    <a:pt x="2843760" y="49545"/>
                  </a:lnTo>
                  <a:lnTo>
                    <a:pt x="2890632" y="62533"/>
                  </a:lnTo>
                  <a:lnTo>
                    <a:pt x="2923128" y="75521"/>
                  </a:lnTo>
                  <a:lnTo>
                    <a:pt x="2970449" y="126149"/>
                  </a:lnTo>
                  <a:lnTo>
                    <a:pt x="3017471" y="151043"/>
                  </a:lnTo>
                  <a:lnTo>
                    <a:pt x="3079168" y="188683"/>
                  </a:lnTo>
                  <a:lnTo>
                    <a:pt x="3173511" y="226564"/>
                  </a:lnTo>
                  <a:lnTo>
                    <a:pt x="3237005" y="251217"/>
                  </a:lnTo>
                  <a:lnTo>
                    <a:pt x="3300199" y="289098"/>
                  </a:lnTo>
                  <a:lnTo>
                    <a:pt x="3363694" y="302086"/>
                  </a:lnTo>
                  <a:lnTo>
                    <a:pt x="3458036" y="315194"/>
                  </a:lnTo>
                  <a:lnTo>
                    <a:pt x="3677121" y="315194"/>
                  </a:lnTo>
                  <a:lnTo>
                    <a:pt x="3724442" y="315194"/>
                  </a:lnTo>
                  <a:lnTo>
                    <a:pt x="3771464" y="302086"/>
                  </a:lnTo>
                  <a:lnTo>
                    <a:pt x="3818785" y="251217"/>
                  </a:lnTo>
                  <a:lnTo>
                    <a:pt x="3881980" y="226564"/>
                  </a:lnTo>
                  <a:lnTo>
                    <a:pt x="4134010" y="213576"/>
                  </a:lnTo>
                  <a:lnTo>
                    <a:pt x="4195707" y="188683"/>
                  </a:lnTo>
                  <a:lnTo>
                    <a:pt x="4242729" y="164151"/>
                  </a:lnTo>
                  <a:lnTo>
                    <a:pt x="4322546" y="164151"/>
                  </a:lnTo>
                  <a:lnTo>
                    <a:pt x="4416739" y="151043"/>
                  </a:lnTo>
                  <a:lnTo>
                    <a:pt x="4478436" y="138055"/>
                  </a:lnTo>
                  <a:lnTo>
                    <a:pt x="4510932" y="126149"/>
                  </a:lnTo>
                  <a:lnTo>
                    <a:pt x="4557953" y="126149"/>
                  </a:lnTo>
                  <a:lnTo>
                    <a:pt x="4605274" y="113162"/>
                  </a:lnTo>
                  <a:lnTo>
                    <a:pt x="4652146" y="113162"/>
                  </a:lnTo>
                  <a:lnTo>
                    <a:pt x="4699467" y="113162"/>
                  </a:lnTo>
                  <a:lnTo>
                    <a:pt x="5155907" y="113162"/>
                  </a:lnTo>
                  <a:lnTo>
                    <a:pt x="5233927" y="126149"/>
                  </a:lnTo>
                  <a:lnTo>
                    <a:pt x="5311947" y="126149"/>
                  </a:lnTo>
                  <a:lnTo>
                    <a:pt x="5359268" y="126149"/>
                  </a:lnTo>
                  <a:lnTo>
                    <a:pt x="5391764" y="126149"/>
                  </a:lnTo>
                  <a:lnTo>
                    <a:pt x="5406140" y="100174"/>
                  </a:lnTo>
                  <a:lnTo>
                    <a:pt x="5485957" y="49545"/>
                  </a:lnTo>
                  <a:lnTo>
                    <a:pt x="5563977" y="37640"/>
                  </a:lnTo>
                  <a:lnTo>
                    <a:pt x="5627171" y="11664"/>
                  </a:lnTo>
                  <a:lnTo>
                    <a:pt x="5674492" y="11664"/>
                  </a:lnTo>
                  <a:lnTo>
                    <a:pt x="5752512" y="0"/>
                  </a:lnTo>
                  <a:lnTo>
                    <a:pt x="5799384" y="0"/>
                  </a:lnTo>
                  <a:lnTo>
                    <a:pt x="5893727" y="0"/>
                  </a:lnTo>
                  <a:lnTo>
                    <a:pt x="6145757" y="24652"/>
                  </a:lnTo>
                  <a:lnTo>
                    <a:pt x="6223777" y="49545"/>
                  </a:lnTo>
                  <a:lnTo>
                    <a:pt x="6270649" y="75521"/>
                  </a:lnTo>
                  <a:lnTo>
                    <a:pt x="6334293" y="100174"/>
                  </a:lnTo>
                  <a:lnTo>
                    <a:pt x="6555175" y="126149"/>
                  </a:lnTo>
                  <a:lnTo>
                    <a:pt x="6633195" y="151043"/>
                  </a:lnTo>
                  <a:lnTo>
                    <a:pt x="6680216" y="175695"/>
                  </a:lnTo>
                  <a:lnTo>
                    <a:pt x="6711215" y="201671"/>
                  </a:lnTo>
                  <a:lnTo>
                    <a:pt x="6774409" y="226564"/>
                  </a:lnTo>
                  <a:lnTo>
                    <a:pt x="6868752" y="277192"/>
                  </a:lnTo>
                  <a:lnTo>
                    <a:pt x="6932246" y="315194"/>
                  </a:lnTo>
                  <a:lnTo>
                    <a:pt x="6995441" y="364619"/>
                  </a:lnTo>
                  <a:lnTo>
                    <a:pt x="7026439" y="390355"/>
                  </a:lnTo>
                  <a:lnTo>
                    <a:pt x="7089634" y="452888"/>
                  </a:lnTo>
                  <a:lnTo>
                    <a:pt x="7120782" y="478864"/>
                  </a:lnTo>
                  <a:lnTo>
                    <a:pt x="7167654" y="503757"/>
                  </a:lnTo>
                  <a:lnTo>
                    <a:pt x="7245674" y="554385"/>
                  </a:lnTo>
                  <a:lnTo>
                    <a:pt x="7309318" y="592266"/>
                  </a:lnTo>
                  <a:lnTo>
                    <a:pt x="7372513" y="629907"/>
                  </a:lnTo>
                  <a:lnTo>
                    <a:pt x="7434210" y="667788"/>
                  </a:lnTo>
                  <a:lnTo>
                    <a:pt x="7528403" y="705429"/>
                  </a:lnTo>
                  <a:lnTo>
                    <a:pt x="7592047" y="730322"/>
                  </a:lnTo>
                  <a:lnTo>
                    <a:pt x="7655241" y="743310"/>
                  </a:lnTo>
                  <a:lnTo>
                    <a:pt x="7749434" y="767962"/>
                  </a:lnTo>
                  <a:lnTo>
                    <a:pt x="7812929" y="780950"/>
                  </a:lnTo>
                  <a:lnTo>
                    <a:pt x="7859950" y="780950"/>
                  </a:lnTo>
                  <a:lnTo>
                    <a:pt x="7921647" y="780950"/>
                  </a:lnTo>
                  <a:lnTo>
                    <a:pt x="8284193" y="780950"/>
                  </a:lnTo>
                  <a:lnTo>
                    <a:pt x="8331215" y="767962"/>
                  </a:lnTo>
                  <a:lnTo>
                    <a:pt x="8409235" y="767962"/>
                  </a:lnTo>
                  <a:lnTo>
                    <a:pt x="8441731" y="767962"/>
                  </a:lnTo>
                  <a:lnTo>
                    <a:pt x="8489052" y="767962"/>
                  </a:lnTo>
                  <a:lnTo>
                    <a:pt x="8579950" y="745955"/>
                  </a:lnTo>
                </a:path>
              </a:pathLst>
            </a:custGeom>
            <a:ln w="20921">
              <a:solidFill>
                <a:srgbClr val="FF3300"/>
              </a:solidFill>
            </a:ln>
          </p:spPr>
          <p:txBody>
            <a:bodyPr wrap="square" lIns="0" tIns="0" rIns="0" bIns="0" rtlCol="0"/>
            <a:lstStyle/>
            <a:p>
              <a:endParaRPr/>
            </a:p>
          </p:txBody>
        </p:sp>
        <p:sp>
          <p:nvSpPr>
            <p:cNvPr id="31" name="object 31"/>
            <p:cNvSpPr/>
            <p:nvPr/>
          </p:nvSpPr>
          <p:spPr>
            <a:xfrm>
              <a:off x="8210585" y="5532060"/>
              <a:ext cx="13335" cy="756920"/>
            </a:xfrm>
            <a:custGeom>
              <a:avLst/>
              <a:gdLst/>
              <a:ahLst/>
              <a:cxnLst/>
              <a:rect l="l" t="t" r="r" b="b"/>
              <a:pathLst>
                <a:path w="13334" h="756920">
                  <a:moveTo>
                    <a:pt x="0" y="756309"/>
                  </a:moveTo>
                  <a:lnTo>
                    <a:pt x="12999" y="756309"/>
                  </a:lnTo>
                  <a:lnTo>
                    <a:pt x="12999" y="0"/>
                  </a:lnTo>
                  <a:lnTo>
                    <a:pt x="0" y="0"/>
                  </a:lnTo>
                  <a:lnTo>
                    <a:pt x="0" y="756309"/>
                  </a:lnTo>
                  <a:close/>
                </a:path>
              </a:pathLst>
            </a:custGeom>
            <a:solidFill>
              <a:srgbClr val="000000"/>
            </a:solidFill>
          </p:spPr>
          <p:txBody>
            <a:bodyPr wrap="square" lIns="0" tIns="0" rIns="0" bIns="0" rtlCol="0"/>
            <a:lstStyle/>
            <a:p>
              <a:endParaRPr/>
            </a:p>
          </p:txBody>
        </p:sp>
        <p:sp>
          <p:nvSpPr>
            <p:cNvPr id="32" name="object 32"/>
            <p:cNvSpPr/>
            <p:nvPr/>
          </p:nvSpPr>
          <p:spPr>
            <a:xfrm>
              <a:off x="8174855" y="5473615"/>
              <a:ext cx="84455" cy="78740"/>
            </a:xfrm>
            <a:custGeom>
              <a:avLst/>
              <a:gdLst/>
              <a:ahLst/>
              <a:cxnLst/>
              <a:rect l="l" t="t" r="r" b="b"/>
              <a:pathLst>
                <a:path w="84454" h="78739">
                  <a:moveTo>
                    <a:pt x="42229" y="0"/>
                  </a:moveTo>
                  <a:lnTo>
                    <a:pt x="0" y="78167"/>
                  </a:lnTo>
                  <a:lnTo>
                    <a:pt x="42229" y="66261"/>
                  </a:lnTo>
                  <a:lnTo>
                    <a:pt x="84459" y="78167"/>
                  </a:lnTo>
                  <a:lnTo>
                    <a:pt x="42229" y="0"/>
                  </a:lnTo>
                  <a:close/>
                </a:path>
              </a:pathLst>
            </a:custGeom>
            <a:solidFill>
              <a:srgbClr val="000000"/>
            </a:solidFill>
          </p:spPr>
          <p:txBody>
            <a:bodyPr wrap="square" lIns="0" tIns="0" rIns="0" bIns="0" rtlCol="0"/>
            <a:lstStyle/>
            <a:p>
              <a:endParaRPr/>
            </a:p>
          </p:txBody>
        </p:sp>
        <p:sp>
          <p:nvSpPr>
            <p:cNvPr id="33" name="object 33"/>
            <p:cNvSpPr/>
            <p:nvPr/>
          </p:nvSpPr>
          <p:spPr>
            <a:xfrm>
              <a:off x="2055080" y="2371700"/>
              <a:ext cx="8346440" cy="790575"/>
            </a:xfrm>
            <a:custGeom>
              <a:avLst/>
              <a:gdLst/>
              <a:ahLst/>
              <a:cxnLst/>
              <a:rect l="l" t="t" r="r" b="b"/>
              <a:pathLst>
                <a:path w="8346440" h="790575">
                  <a:moveTo>
                    <a:pt x="0" y="165233"/>
                  </a:moveTo>
                  <a:lnTo>
                    <a:pt x="63554" y="226564"/>
                  </a:lnTo>
                  <a:lnTo>
                    <a:pt x="96049" y="264084"/>
                  </a:lnTo>
                  <a:lnTo>
                    <a:pt x="142996" y="302086"/>
                  </a:lnTo>
                  <a:lnTo>
                    <a:pt x="204738" y="326618"/>
                  </a:lnTo>
                  <a:lnTo>
                    <a:pt x="284555" y="377607"/>
                  </a:lnTo>
                  <a:lnTo>
                    <a:pt x="503745" y="415128"/>
                  </a:lnTo>
                  <a:lnTo>
                    <a:pt x="566940" y="441223"/>
                  </a:lnTo>
                  <a:lnTo>
                    <a:pt x="630494" y="441223"/>
                  </a:lnTo>
                  <a:lnTo>
                    <a:pt x="708499" y="453009"/>
                  </a:lnTo>
                  <a:lnTo>
                    <a:pt x="755445" y="466117"/>
                  </a:lnTo>
                  <a:lnTo>
                    <a:pt x="802737" y="466117"/>
                  </a:lnTo>
                  <a:lnTo>
                    <a:pt x="849683" y="466117"/>
                  </a:lnTo>
                  <a:lnTo>
                    <a:pt x="896990" y="453009"/>
                  </a:lnTo>
                  <a:lnTo>
                    <a:pt x="974995" y="453009"/>
                  </a:lnTo>
                  <a:lnTo>
                    <a:pt x="1054437" y="453009"/>
                  </a:lnTo>
                  <a:lnTo>
                    <a:pt x="1116194" y="453009"/>
                  </a:lnTo>
                  <a:lnTo>
                    <a:pt x="1148690" y="441223"/>
                  </a:lnTo>
                  <a:lnTo>
                    <a:pt x="1212304" y="403583"/>
                  </a:lnTo>
                  <a:lnTo>
                    <a:pt x="1259176" y="377607"/>
                  </a:lnTo>
                  <a:lnTo>
                    <a:pt x="1320873" y="364499"/>
                  </a:lnTo>
                  <a:lnTo>
                    <a:pt x="1400690" y="352714"/>
                  </a:lnTo>
                  <a:lnTo>
                    <a:pt x="1447712" y="352714"/>
                  </a:lnTo>
                  <a:lnTo>
                    <a:pt x="1495033" y="326618"/>
                  </a:lnTo>
                  <a:lnTo>
                    <a:pt x="1541905" y="326618"/>
                  </a:lnTo>
                  <a:lnTo>
                    <a:pt x="1589226" y="302086"/>
                  </a:lnTo>
                  <a:lnTo>
                    <a:pt x="1667246" y="288978"/>
                  </a:lnTo>
                  <a:lnTo>
                    <a:pt x="1761439" y="288978"/>
                  </a:lnTo>
                  <a:lnTo>
                    <a:pt x="1855782" y="288978"/>
                  </a:lnTo>
                  <a:lnTo>
                    <a:pt x="1918976" y="302086"/>
                  </a:lnTo>
                  <a:lnTo>
                    <a:pt x="1966297" y="315074"/>
                  </a:lnTo>
                  <a:lnTo>
                    <a:pt x="2060491" y="326618"/>
                  </a:lnTo>
                  <a:lnTo>
                    <a:pt x="2138510" y="339606"/>
                  </a:lnTo>
                  <a:lnTo>
                    <a:pt x="2201705" y="352714"/>
                  </a:lnTo>
                  <a:lnTo>
                    <a:pt x="2249026" y="364499"/>
                  </a:lnTo>
                  <a:lnTo>
                    <a:pt x="2312221" y="390595"/>
                  </a:lnTo>
                  <a:lnTo>
                    <a:pt x="2390241" y="415128"/>
                  </a:lnTo>
                  <a:lnTo>
                    <a:pt x="2484434" y="441223"/>
                  </a:lnTo>
                  <a:lnTo>
                    <a:pt x="2547928" y="453009"/>
                  </a:lnTo>
                  <a:lnTo>
                    <a:pt x="2625948" y="466117"/>
                  </a:lnTo>
                  <a:lnTo>
                    <a:pt x="2877679" y="479104"/>
                  </a:lnTo>
                  <a:lnTo>
                    <a:pt x="2955699" y="479104"/>
                  </a:lnTo>
                  <a:lnTo>
                    <a:pt x="3051689" y="479104"/>
                  </a:lnTo>
                  <a:lnTo>
                    <a:pt x="3584800" y="479104"/>
                  </a:lnTo>
                  <a:lnTo>
                    <a:pt x="3680491" y="466117"/>
                  </a:lnTo>
                  <a:lnTo>
                    <a:pt x="3930724" y="466117"/>
                  </a:lnTo>
                  <a:lnTo>
                    <a:pt x="4010541" y="453009"/>
                  </a:lnTo>
                  <a:lnTo>
                    <a:pt x="4057412" y="441223"/>
                  </a:lnTo>
                  <a:lnTo>
                    <a:pt x="4119259" y="415128"/>
                  </a:lnTo>
                  <a:lnTo>
                    <a:pt x="4340141" y="390595"/>
                  </a:lnTo>
                  <a:lnTo>
                    <a:pt x="4592171" y="364499"/>
                  </a:lnTo>
                  <a:lnTo>
                    <a:pt x="4639193" y="326618"/>
                  </a:lnTo>
                  <a:lnTo>
                    <a:pt x="4733386" y="302086"/>
                  </a:lnTo>
                  <a:lnTo>
                    <a:pt x="4985416" y="277192"/>
                  </a:lnTo>
                  <a:lnTo>
                    <a:pt x="5032438" y="239552"/>
                  </a:lnTo>
                  <a:lnTo>
                    <a:pt x="5094135" y="188563"/>
                  </a:lnTo>
                  <a:lnTo>
                    <a:pt x="5141456" y="151043"/>
                  </a:lnTo>
                  <a:lnTo>
                    <a:pt x="5204651" y="126149"/>
                  </a:lnTo>
                  <a:lnTo>
                    <a:pt x="5282670" y="113402"/>
                  </a:lnTo>
                  <a:lnTo>
                    <a:pt x="5346314" y="88509"/>
                  </a:lnTo>
                  <a:lnTo>
                    <a:pt x="5393186" y="62413"/>
                  </a:lnTo>
                  <a:lnTo>
                    <a:pt x="5440507" y="37881"/>
                  </a:lnTo>
                  <a:lnTo>
                    <a:pt x="5503702" y="11785"/>
                  </a:lnTo>
                  <a:lnTo>
                    <a:pt x="5581722" y="0"/>
                  </a:lnTo>
                  <a:lnTo>
                    <a:pt x="5645216" y="0"/>
                  </a:lnTo>
                  <a:lnTo>
                    <a:pt x="5723236" y="0"/>
                  </a:lnTo>
                  <a:lnTo>
                    <a:pt x="5817429" y="0"/>
                  </a:lnTo>
                  <a:lnTo>
                    <a:pt x="5896947" y="0"/>
                  </a:lnTo>
                  <a:lnTo>
                    <a:pt x="5944268" y="0"/>
                  </a:lnTo>
                  <a:lnTo>
                    <a:pt x="5991140" y="0"/>
                  </a:lnTo>
                  <a:lnTo>
                    <a:pt x="6054784" y="11785"/>
                  </a:lnTo>
                  <a:lnTo>
                    <a:pt x="6148977" y="50868"/>
                  </a:lnTo>
                  <a:lnTo>
                    <a:pt x="6226997" y="100414"/>
                  </a:lnTo>
                  <a:lnTo>
                    <a:pt x="6290191" y="126149"/>
                  </a:lnTo>
                  <a:lnTo>
                    <a:pt x="6351889" y="151043"/>
                  </a:lnTo>
                  <a:lnTo>
                    <a:pt x="6572920" y="188563"/>
                  </a:lnTo>
                  <a:lnTo>
                    <a:pt x="6792454" y="226564"/>
                  </a:lnTo>
                  <a:lnTo>
                    <a:pt x="6839476" y="264084"/>
                  </a:lnTo>
                  <a:lnTo>
                    <a:pt x="6871972" y="277192"/>
                  </a:lnTo>
                  <a:lnTo>
                    <a:pt x="6919293" y="302086"/>
                  </a:lnTo>
                  <a:lnTo>
                    <a:pt x="6980990" y="339606"/>
                  </a:lnTo>
                  <a:lnTo>
                    <a:pt x="7013486" y="352714"/>
                  </a:lnTo>
                  <a:lnTo>
                    <a:pt x="7075183" y="377607"/>
                  </a:lnTo>
                  <a:lnTo>
                    <a:pt x="7138378" y="403583"/>
                  </a:lnTo>
                  <a:lnTo>
                    <a:pt x="7185699" y="428236"/>
                  </a:lnTo>
                  <a:lnTo>
                    <a:pt x="7248894" y="453009"/>
                  </a:lnTo>
                  <a:lnTo>
                    <a:pt x="7343236" y="479104"/>
                  </a:lnTo>
                  <a:lnTo>
                    <a:pt x="7437429" y="503757"/>
                  </a:lnTo>
                  <a:lnTo>
                    <a:pt x="7484751" y="516745"/>
                  </a:lnTo>
                  <a:lnTo>
                    <a:pt x="7562771" y="554626"/>
                  </a:lnTo>
                  <a:lnTo>
                    <a:pt x="7609642" y="579158"/>
                  </a:lnTo>
                  <a:lnTo>
                    <a:pt x="7656964" y="604052"/>
                  </a:lnTo>
                  <a:lnTo>
                    <a:pt x="7689459" y="641692"/>
                  </a:lnTo>
                  <a:lnTo>
                    <a:pt x="7751306" y="692321"/>
                  </a:lnTo>
                  <a:lnTo>
                    <a:pt x="7798178" y="730202"/>
                  </a:lnTo>
                  <a:lnTo>
                    <a:pt x="7845499" y="756297"/>
                  </a:lnTo>
                  <a:lnTo>
                    <a:pt x="7877995" y="756297"/>
                  </a:lnTo>
                  <a:lnTo>
                    <a:pt x="7956015" y="756297"/>
                  </a:lnTo>
                  <a:lnTo>
                    <a:pt x="8002887" y="756297"/>
                  </a:lnTo>
                  <a:lnTo>
                    <a:pt x="8035383" y="756297"/>
                  </a:lnTo>
                  <a:lnTo>
                    <a:pt x="8097230" y="743310"/>
                  </a:lnTo>
                  <a:lnTo>
                    <a:pt x="8144551" y="743310"/>
                  </a:lnTo>
                  <a:lnTo>
                    <a:pt x="8177047" y="743310"/>
                  </a:lnTo>
                  <a:lnTo>
                    <a:pt x="8254917" y="767842"/>
                  </a:lnTo>
                  <a:lnTo>
                    <a:pt x="8301939" y="780830"/>
                  </a:lnTo>
                  <a:lnTo>
                    <a:pt x="8345965" y="790090"/>
                  </a:lnTo>
                </a:path>
              </a:pathLst>
            </a:custGeom>
            <a:ln w="20924">
              <a:solidFill>
                <a:srgbClr val="FF3300"/>
              </a:solidFill>
            </a:ln>
          </p:spPr>
          <p:txBody>
            <a:bodyPr wrap="square" lIns="0" tIns="0" rIns="0" bIns="0" rtlCol="0"/>
            <a:lstStyle/>
            <a:p>
              <a:endParaRPr/>
            </a:p>
          </p:txBody>
        </p:sp>
        <p:sp>
          <p:nvSpPr>
            <p:cNvPr id="34" name="object 34"/>
            <p:cNvSpPr/>
            <p:nvPr/>
          </p:nvSpPr>
          <p:spPr>
            <a:xfrm>
              <a:off x="5636514" y="2849371"/>
              <a:ext cx="795020" cy="2064385"/>
            </a:xfrm>
            <a:custGeom>
              <a:avLst/>
              <a:gdLst/>
              <a:ahLst/>
              <a:cxnLst/>
              <a:rect l="l" t="t" r="r" b="b"/>
              <a:pathLst>
                <a:path w="795020" h="2064385">
                  <a:moveTo>
                    <a:pt x="794486" y="1119416"/>
                  </a:moveTo>
                  <a:lnTo>
                    <a:pt x="13004" y="1119416"/>
                  </a:lnTo>
                  <a:lnTo>
                    <a:pt x="13004" y="0"/>
                  </a:lnTo>
                  <a:lnTo>
                    <a:pt x="0" y="0"/>
                  </a:lnTo>
                  <a:lnTo>
                    <a:pt x="0" y="2064334"/>
                  </a:lnTo>
                  <a:lnTo>
                    <a:pt x="13004" y="2064334"/>
                  </a:lnTo>
                  <a:lnTo>
                    <a:pt x="13004" y="1129868"/>
                  </a:lnTo>
                  <a:lnTo>
                    <a:pt x="794486" y="1129868"/>
                  </a:lnTo>
                  <a:lnTo>
                    <a:pt x="794486" y="1119416"/>
                  </a:lnTo>
                  <a:close/>
                </a:path>
              </a:pathLst>
            </a:custGeom>
            <a:solidFill>
              <a:srgbClr val="000000"/>
            </a:solidFill>
          </p:spPr>
          <p:txBody>
            <a:bodyPr wrap="square" lIns="0" tIns="0" rIns="0" bIns="0" rtlCol="0"/>
            <a:lstStyle/>
            <a:p>
              <a:endParaRPr/>
            </a:p>
          </p:txBody>
        </p:sp>
        <p:sp>
          <p:nvSpPr>
            <p:cNvPr id="35" name="object 35"/>
            <p:cNvSpPr/>
            <p:nvPr/>
          </p:nvSpPr>
          <p:spPr>
            <a:xfrm>
              <a:off x="6403607" y="3940095"/>
              <a:ext cx="97790" cy="67945"/>
            </a:xfrm>
            <a:custGeom>
              <a:avLst/>
              <a:gdLst/>
              <a:ahLst/>
              <a:cxnLst/>
              <a:rect l="l" t="t" r="r" b="b"/>
              <a:pathLst>
                <a:path w="97789" h="67945">
                  <a:moveTo>
                    <a:pt x="0" y="0"/>
                  </a:moveTo>
                  <a:lnTo>
                    <a:pt x="14376" y="33912"/>
                  </a:lnTo>
                  <a:lnTo>
                    <a:pt x="0" y="67704"/>
                  </a:lnTo>
                  <a:lnTo>
                    <a:pt x="97487" y="33912"/>
                  </a:lnTo>
                  <a:lnTo>
                    <a:pt x="0" y="0"/>
                  </a:lnTo>
                  <a:close/>
                </a:path>
              </a:pathLst>
            </a:custGeom>
            <a:solidFill>
              <a:srgbClr val="000000"/>
            </a:solidFill>
          </p:spPr>
          <p:txBody>
            <a:bodyPr wrap="square" lIns="0" tIns="0" rIns="0" bIns="0" rtlCol="0"/>
            <a:lstStyle/>
            <a:p>
              <a:endParaRPr/>
            </a:p>
          </p:txBody>
        </p:sp>
        <p:sp>
          <p:nvSpPr>
            <p:cNvPr id="36" name="object 36"/>
            <p:cNvSpPr/>
            <p:nvPr/>
          </p:nvSpPr>
          <p:spPr>
            <a:xfrm>
              <a:off x="5643025" y="3656239"/>
              <a:ext cx="398145" cy="10795"/>
            </a:xfrm>
            <a:custGeom>
              <a:avLst/>
              <a:gdLst/>
              <a:ahLst/>
              <a:cxnLst/>
              <a:rect l="l" t="t" r="r" b="b"/>
              <a:pathLst>
                <a:path w="398145" h="10795">
                  <a:moveTo>
                    <a:pt x="398036" y="0"/>
                  </a:moveTo>
                  <a:lnTo>
                    <a:pt x="0" y="0"/>
                  </a:lnTo>
                  <a:lnTo>
                    <a:pt x="0" y="10439"/>
                  </a:lnTo>
                  <a:lnTo>
                    <a:pt x="398036" y="10439"/>
                  </a:lnTo>
                  <a:lnTo>
                    <a:pt x="398036" y="0"/>
                  </a:lnTo>
                  <a:close/>
                </a:path>
              </a:pathLst>
            </a:custGeom>
            <a:solidFill>
              <a:srgbClr val="000000"/>
            </a:solidFill>
          </p:spPr>
          <p:txBody>
            <a:bodyPr wrap="square" lIns="0" tIns="0" rIns="0" bIns="0" rtlCol="0"/>
            <a:lstStyle/>
            <a:p>
              <a:endParaRPr/>
            </a:p>
          </p:txBody>
        </p:sp>
        <p:sp>
          <p:nvSpPr>
            <p:cNvPr id="37" name="object 37"/>
            <p:cNvSpPr/>
            <p:nvPr/>
          </p:nvSpPr>
          <p:spPr>
            <a:xfrm>
              <a:off x="6013507" y="3627666"/>
              <a:ext cx="97790" cy="67945"/>
            </a:xfrm>
            <a:custGeom>
              <a:avLst/>
              <a:gdLst/>
              <a:ahLst/>
              <a:cxnLst/>
              <a:rect l="l" t="t" r="r" b="b"/>
              <a:pathLst>
                <a:path w="97789" h="67945">
                  <a:moveTo>
                    <a:pt x="0" y="0"/>
                  </a:moveTo>
                  <a:lnTo>
                    <a:pt x="14525" y="33792"/>
                  </a:lnTo>
                  <a:lnTo>
                    <a:pt x="0" y="67704"/>
                  </a:lnTo>
                  <a:lnTo>
                    <a:pt x="97637" y="33792"/>
                  </a:lnTo>
                  <a:lnTo>
                    <a:pt x="0" y="0"/>
                  </a:lnTo>
                  <a:close/>
                </a:path>
              </a:pathLst>
            </a:custGeom>
            <a:solidFill>
              <a:srgbClr val="000000"/>
            </a:solidFill>
          </p:spPr>
          <p:txBody>
            <a:bodyPr wrap="square" lIns="0" tIns="0" rIns="0" bIns="0" rtlCol="0"/>
            <a:lstStyle/>
            <a:p>
              <a:endParaRPr/>
            </a:p>
          </p:txBody>
        </p:sp>
        <p:sp>
          <p:nvSpPr>
            <p:cNvPr id="38" name="object 38"/>
            <p:cNvSpPr/>
            <p:nvPr/>
          </p:nvSpPr>
          <p:spPr>
            <a:xfrm>
              <a:off x="5643025" y="4281216"/>
              <a:ext cx="944244" cy="10795"/>
            </a:xfrm>
            <a:custGeom>
              <a:avLst/>
              <a:gdLst/>
              <a:ahLst/>
              <a:cxnLst/>
              <a:rect l="l" t="t" r="r" b="b"/>
              <a:pathLst>
                <a:path w="944245" h="10795">
                  <a:moveTo>
                    <a:pt x="944026" y="0"/>
                  </a:moveTo>
                  <a:lnTo>
                    <a:pt x="0" y="0"/>
                  </a:lnTo>
                  <a:lnTo>
                    <a:pt x="0" y="10439"/>
                  </a:lnTo>
                  <a:lnTo>
                    <a:pt x="944026" y="10439"/>
                  </a:lnTo>
                  <a:lnTo>
                    <a:pt x="944026" y="0"/>
                  </a:lnTo>
                  <a:close/>
                </a:path>
              </a:pathLst>
            </a:custGeom>
            <a:solidFill>
              <a:srgbClr val="000000"/>
            </a:solidFill>
          </p:spPr>
          <p:txBody>
            <a:bodyPr wrap="square" lIns="0" tIns="0" rIns="0" bIns="0" rtlCol="0"/>
            <a:lstStyle/>
            <a:p>
              <a:endParaRPr/>
            </a:p>
          </p:txBody>
        </p:sp>
        <p:sp>
          <p:nvSpPr>
            <p:cNvPr id="39" name="object 39"/>
            <p:cNvSpPr/>
            <p:nvPr/>
          </p:nvSpPr>
          <p:spPr>
            <a:xfrm>
              <a:off x="6559497" y="4252643"/>
              <a:ext cx="97790" cy="67945"/>
            </a:xfrm>
            <a:custGeom>
              <a:avLst/>
              <a:gdLst/>
              <a:ahLst/>
              <a:cxnLst/>
              <a:rect l="l" t="t" r="r" b="b"/>
              <a:pathLst>
                <a:path w="97790" h="67945">
                  <a:moveTo>
                    <a:pt x="0" y="0"/>
                  </a:moveTo>
                  <a:lnTo>
                    <a:pt x="14525" y="33792"/>
                  </a:lnTo>
                  <a:lnTo>
                    <a:pt x="0" y="67704"/>
                  </a:lnTo>
                  <a:lnTo>
                    <a:pt x="97637" y="33792"/>
                  </a:lnTo>
                  <a:lnTo>
                    <a:pt x="0" y="0"/>
                  </a:lnTo>
                  <a:close/>
                </a:path>
              </a:pathLst>
            </a:custGeom>
            <a:solidFill>
              <a:srgbClr val="000000"/>
            </a:solidFill>
          </p:spPr>
          <p:txBody>
            <a:bodyPr wrap="square" lIns="0" tIns="0" rIns="0" bIns="0" rtlCol="0"/>
            <a:lstStyle/>
            <a:p>
              <a:endParaRPr/>
            </a:p>
          </p:txBody>
        </p:sp>
        <p:sp>
          <p:nvSpPr>
            <p:cNvPr id="40" name="object 40"/>
            <p:cNvSpPr/>
            <p:nvPr/>
          </p:nvSpPr>
          <p:spPr>
            <a:xfrm>
              <a:off x="5643025" y="4655937"/>
              <a:ext cx="320040" cy="10795"/>
            </a:xfrm>
            <a:custGeom>
              <a:avLst/>
              <a:gdLst/>
              <a:ahLst/>
              <a:cxnLst/>
              <a:rect l="l" t="t" r="r" b="b"/>
              <a:pathLst>
                <a:path w="320039" h="10795">
                  <a:moveTo>
                    <a:pt x="320016" y="0"/>
                  </a:moveTo>
                  <a:lnTo>
                    <a:pt x="0" y="0"/>
                  </a:lnTo>
                  <a:lnTo>
                    <a:pt x="0" y="10439"/>
                  </a:lnTo>
                  <a:lnTo>
                    <a:pt x="320016" y="10439"/>
                  </a:lnTo>
                  <a:lnTo>
                    <a:pt x="320016" y="0"/>
                  </a:lnTo>
                  <a:close/>
                </a:path>
              </a:pathLst>
            </a:custGeom>
            <a:solidFill>
              <a:srgbClr val="000000"/>
            </a:solidFill>
          </p:spPr>
          <p:txBody>
            <a:bodyPr wrap="square" lIns="0" tIns="0" rIns="0" bIns="0" rtlCol="0"/>
            <a:lstStyle/>
            <a:p>
              <a:endParaRPr/>
            </a:p>
          </p:txBody>
        </p:sp>
        <p:sp>
          <p:nvSpPr>
            <p:cNvPr id="41" name="object 41"/>
            <p:cNvSpPr/>
            <p:nvPr/>
          </p:nvSpPr>
          <p:spPr>
            <a:xfrm>
              <a:off x="5935637" y="4627365"/>
              <a:ext cx="97790" cy="67945"/>
            </a:xfrm>
            <a:custGeom>
              <a:avLst/>
              <a:gdLst/>
              <a:ahLst/>
              <a:cxnLst/>
              <a:rect l="l" t="t" r="r" b="b"/>
              <a:pathLst>
                <a:path w="97789" h="67945">
                  <a:moveTo>
                    <a:pt x="0" y="0"/>
                  </a:moveTo>
                  <a:lnTo>
                    <a:pt x="14376" y="33792"/>
                  </a:lnTo>
                  <a:lnTo>
                    <a:pt x="0" y="67704"/>
                  </a:lnTo>
                  <a:lnTo>
                    <a:pt x="97487" y="33792"/>
                  </a:lnTo>
                  <a:lnTo>
                    <a:pt x="0" y="0"/>
                  </a:lnTo>
                  <a:close/>
                </a:path>
              </a:pathLst>
            </a:custGeom>
            <a:solidFill>
              <a:srgbClr val="000000"/>
            </a:solidFill>
          </p:spPr>
          <p:txBody>
            <a:bodyPr wrap="square" lIns="0" tIns="0" rIns="0" bIns="0" rtlCol="0"/>
            <a:lstStyle/>
            <a:p>
              <a:endParaRPr/>
            </a:p>
          </p:txBody>
        </p:sp>
        <p:sp>
          <p:nvSpPr>
            <p:cNvPr id="42" name="object 42"/>
            <p:cNvSpPr/>
            <p:nvPr/>
          </p:nvSpPr>
          <p:spPr>
            <a:xfrm>
              <a:off x="5643025" y="3406585"/>
              <a:ext cx="242570" cy="10795"/>
            </a:xfrm>
            <a:custGeom>
              <a:avLst/>
              <a:gdLst/>
              <a:ahLst/>
              <a:cxnLst/>
              <a:rect l="l" t="t" r="r" b="b"/>
              <a:pathLst>
                <a:path w="242570" h="10795">
                  <a:moveTo>
                    <a:pt x="241996" y="0"/>
                  </a:moveTo>
                  <a:lnTo>
                    <a:pt x="0" y="0"/>
                  </a:lnTo>
                  <a:lnTo>
                    <a:pt x="0" y="10439"/>
                  </a:lnTo>
                  <a:lnTo>
                    <a:pt x="241996" y="10439"/>
                  </a:lnTo>
                  <a:lnTo>
                    <a:pt x="241996" y="0"/>
                  </a:lnTo>
                  <a:close/>
                </a:path>
              </a:pathLst>
            </a:custGeom>
            <a:solidFill>
              <a:srgbClr val="000000"/>
            </a:solidFill>
          </p:spPr>
          <p:txBody>
            <a:bodyPr wrap="square" lIns="0" tIns="0" rIns="0" bIns="0" rtlCol="0"/>
            <a:lstStyle/>
            <a:p>
              <a:endParaRPr/>
            </a:p>
          </p:txBody>
        </p:sp>
        <p:sp>
          <p:nvSpPr>
            <p:cNvPr id="43" name="object 43"/>
            <p:cNvSpPr/>
            <p:nvPr/>
          </p:nvSpPr>
          <p:spPr>
            <a:xfrm>
              <a:off x="5857617" y="3378012"/>
              <a:ext cx="97790" cy="67945"/>
            </a:xfrm>
            <a:custGeom>
              <a:avLst/>
              <a:gdLst/>
              <a:ahLst/>
              <a:cxnLst/>
              <a:rect l="l" t="t" r="r" b="b"/>
              <a:pathLst>
                <a:path w="97789" h="67945">
                  <a:moveTo>
                    <a:pt x="0" y="0"/>
                  </a:moveTo>
                  <a:lnTo>
                    <a:pt x="14376" y="33792"/>
                  </a:lnTo>
                  <a:lnTo>
                    <a:pt x="0" y="67704"/>
                  </a:lnTo>
                  <a:lnTo>
                    <a:pt x="97487" y="33792"/>
                  </a:lnTo>
                  <a:lnTo>
                    <a:pt x="0" y="0"/>
                  </a:lnTo>
                  <a:close/>
                </a:path>
              </a:pathLst>
            </a:custGeom>
            <a:solidFill>
              <a:srgbClr val="000000"/>
            </a:solidFill>
          </p:spPr>
          <p:txBody>
            <a:bodyPr wrap="square" lIns="0" tIns="0" rIns="0" bIns="0" rtlCol="0"/>
            <a:lstStyle/>
            <a:p>
              <a:endParaRPr/>
            </a:p>
          </p:txBody>
        </p:sp>
        <p:sp>
          <p:nvSpPr>
            <p:cNvPr id="44" name="object 44"/>
            <p:cNvSpPr/>
            <p:nvPr/>
          </p:nvSpPr>
          <p:spPr>
            <a:xfrm>
              <a:off x="5643025" y="3156570"/>
              <a:ext cx="320040" cy="10795"/>
            </a:xfrm>
            <a:custGeom>
              <a:avLst/>
              <a:gdLst/>
              <a:ahLst/>
              <a:cxnLst/>
              <a:rect l="l" t="t" r="r" b="b"/>
              <a:pathLst>
                <a:path w="320039" h="10794">
                  <a:moveTo>
                    <a:pt x="320016" y="0"/>
                  </a:moveTo>
                  <a:lnTo>
                    <a:pt x="0" y="0"/>
                  </a:lnTo>
                  <a:lnTo>
                    <a:pt x="0" y="10439"/>
                  </a:lnTo>
                  <a:lnTo>
                    <a:pt x="320016" y="10439"/>
                  </a:lnTo>
                  <a:lnTo>
                    <a:pt x="320016" y="0"/>
                  </a:lnTo>
                  <a:close/>
                </a:path>
              </a:pathLst>
            </a:custGeom>
            <a:solidFill>
              <a:srgbClr val="000000"/>
            </a:solidFill>
          </p:spPr>
          <p:txBody>
            <a:bodyPr wrap="square" lIns="0" tIns="0" rIns="0" bIns="0" rtlCol="0"/>
            <a:lstStyle/>
            <a:p>
              <a:endParaRPr/>
            </a:p>
          </p:txBody>
        </p:sp>
        <p:sp>
          <p:nvSpPr>
            <p:cNvPr id="45" name="object 45"/>
            <p:cNvSpPr/>
            <p:nvPr/>
          </p:nvSpPr>
          <p:spPr>
            <a:xfrm>
              <a:off x="5935637" y="3127997"/>
              <a:ext cx="97790" cy="67945"/>
            </a:xfrm>
            <a:custGeom>
              <a:avLst/>
              <a:gdLst/>
              <a:ahLst/>
              <a:cxnLst/>
              <a:rect l="l" t="t" r="r" b="b"/>
              <a:pathLst>
                <a:path w="97789" h="67944">
                  <a:moveTo>
                    <a:pt x="0" y="0"/>
                  </a:moveTo>
                  <a:lnTo>
                    <a:pt x="14376" y="33792"/>
                  </a:lnTo>
                  <a:lnTo>
                    <a:pt x="0" y="67704"/>
                  </a:lnTo>
                  <a:lnTo>
                    <a:pt x="97487" y="33792"/>
                  </a:lnTo>
                  <a:lnTo>
                    <a:pt x="0" y="0"/>
                  </a:lnTo>
                  <a:close/>
                </a:path>
              </a:pathLst>
            </a:custGeom>
            <a:solidFill>
              <a:srgbClr val="000000"/>
            </a:solidFill>
          </p:spPr>
          <p:txBody>
            <a:bodyPr wrap="square" lIns="0" tIns="0" rIns="0" bIns="0" rtlCol="0"/>
            <a:lstStyle/>
            <a:p>
              <a:endParaRPr/>
            </a:p>
          </p:txBody>
        </p:sp>
      </p:grpSp>
      <p:sp>
        <p:nvSpPr>
          <p:cNvPr id="46" name="object 46"/>
          <p:cNvSpPr txBox="1"/>
          <p:nvPr/>
        </p:nvSpPr>
        <p:spPr>
          <a:xfrm>
            <a:off x="6644435" y="3585804"/>
            <a:ext cx="164465" cy="326390"/>
          </a:xfrm>
          <a:prstGeom prst="rect">
            <a:avLst/>
          </a:prstGeom>
        </p:spPr>
        <p:txBody>
          <a:bodyPr vert="horz" wrap="square" lIns="0" tIns="15240" rIns="0" bIns="0" rtlCol="0">
            <a:spAutoFit/>
          </a:bodyPr>
          <a:lstStyle/>
          <a:p>
            <a:pPr marL="12700">
              <a:lnSpc>
                <a:spcPct val="100000"/>
              </a:lnSpc>
              <a:spcBef>
                <a:spcPts val="120"/>
              </a:spcBef>
            </a:pPr>
            <a:r>
              <a:rPr sz="1950" spc="220" dirty="0">
                <a:latin typeface="Times New Roman"/>
                <a:cs typeface="Times New Roman"/>
              </a:rPr>
              <a:t>c</a:t>
            </a:r>
            <a:endParaRPr sz="1950">
              <a:latin typeface="Times New Roman"/>
              <a:cs typeface="Times New Roman"/>
            </a:endParaRPr>
          </a:p>
        </p:txBody>
      </p:sp>
      <p:grpSp>
        <p:nvGrpSpPr>
          <p:cNvPr id="47" name="object 47"/>
          <p:cNvGrpSpPr/>
          <p:nvPr/>
        </p:nvGrpSpPr>
        <p:grpSpPr>
          <a:xfrm>
            <a:off x="5636525" y="2405558"/>
            <a:ext cx="1179830" cy="3133725"/>
            <a:chOff x="5636525" y="2405558"/>
            <a:chExt cx="1179830" cy="3133725"/>
          </a:xfrm>
        </p:grpSpPr>
        <p:sp>
          <p:nvSpPr>
            <p:cNvPr id="48" name="object 48"/>
            <p:cNvSpPr/>
            <p:nvPr/>
          </p:nvSpPr>
          <p:spPr>
            <a:xfrm>
              <a:off x="6657135" y="3656239"/>
              <a:ext cx="159385" cy="10795"/>
            </a:xfrm>
            <a:custGeom>
              <a:avLst/>
              <a:gdLst/>
              <a:ahLst/>
              <a:cxnLst/>
              <a:rect l="l" t="t" r="r" b="b"/>
              <a:pathLst>
                <a:path w="159384" h="10795">
                  <a:moveTo>
                    <a:pt x="159184" y="0"/>
                  </a:moveTo>
                  <a:lnTo>
                    <a:pt x="0" y="0"/>
                  </a:lnTo>
                  <a:lnTo>
                    <a:pt x="0" y="10439"/>
                  </a:lnTo>
                  <a:lnTo>
                    <a:pt x="159184" y="10439"/>
                  </a:lnTo>
                  <a:lnTo>
                    <a:pt x="159184" y="0"/>
                  </a:lnTo>
                  <a:close/>
                </a:path>
              </a:pathLst>
            </a:custGeom>
            <a:solidFill>
              <a:srgbClr val="000000"/>
            </a:solidFill>
          </p:spPr>
          <p:txBody>
            <a:bodyPr wrap="square" lIns="0" tIns="0" rIns="0" bIns="0" rtlCol="0"/>
            <a:lstStyle/>
            <a:p>
              <a:endParaRPr/>
            </a:p>
          </p:txBody>
        </p:sp>
        <p:sp>
          <p:nvSpPr>
            <p:cNvPr id="49" name="object 49"/>
            <p:cNvSpPr/>
            <p:nvPr/>
          </p:nvSpPr>
          <p:spPr>
            <a:xfrm>
              <a:off x="6267096" y="2412226"/>
              <a:ext cx="0" cy="2954655"/>
            </a:xfrm>
            <a:custGeom>
              <a:avLst/>
              <a:gdLst/>
              <a:ahLst/>
              <a:cxnLst/>
              <a:rect l="l" t="t" r="r" b="b"/>
              <a:pathLst>
                <a:path h="2954654">
                  <a:moveTo>
                    <a:pt x="0" y="0"/>
                  </a:moveTo>
                  <a:lnTo>
                    <a:pt x="0" y="2954600"/>
                  </a:lnTo>
                </a:path>
              </a:pathLst>
            </a:custGeom>
            <a:ln w="13000">
              <a:solidFill>
                <a:srgbClr val="000000"/>
              </a:solidFill>
              <a:prstDash val="dash"/>
            </a:ln>
          </p:spPr>
          <p:txBody>
            <a:bodyPr wrap="square" lIns="0" tIns="0" rIns="0" bIns="0" rtlCol="0"/>
            <a:lstStyle/>
            <a:p>
              <a:endParaRPr/>
            </a:p>
          </p:txBody>
        </p:sp>
        <p:sp>
          <p:nvSpPr>
            <p:cNvPr id="50" name="object 50"/>
            <p:cNvSpPr/>
            <p:nvPr/>
          </p:nvSpPr>
          <p:spPr>
            <a:xfrm>
              <a:off x="6260596" y="5408519"/>
              <a:ext cx="13335" cy="5715"/>
            </a:xfrm>
            <a:custGeom>
              <a:avLst/>
              <a:gdLst/>
              <a:ahLst/>
              <a:cxnLst/>
              <a:rect l="l" t="t" r="r" b="b"/>
              <a:pathLst>
                <a:path w="13335" h="5714">
                  <a:moveTo>
                    <a:pt x="13000" y="0"/>
                  </a:moveTo>
                  <a:lnTo>
                    <a:pt x="0" y="0"/>
                  </a:lnTo>
                  <a:lnTo>
                    <a:pt x="0" y="5207"/>
                  </a:lnTo>
                  <a:lnTo>
                    <a:pt x="13000" y="5207"/>
                  </a:lnTo>
                  <a:lnTo>
                    <a:pt x="13000" y="0"/>
                  </a:lnTo>
                  <a:close/>
                </a:path>
              </a:pathLst>
            </a:custGeom>
            <a:solidFill>
              <a:srgbClr val="000000"/>
            </a:solidFill>
          </p:spPr>
          <p:txBody>
            <a:bodyPr wrap="square" lIns="0" tIns="0" rIns="0" bIns="0" rtlCol="0"/>
            <a:lstStyle/>
            <a:p>
              <a:endParaRPr/>
            </a:p>
          </p:txBody>
        </p:sp>
        <p:sp>
          <p:nvSpPr>
            <p:cNvPr id="51" name="object 51"/>
            <p:cNvSpPr/>
            <p:nvPr/>
          </p:nvSpPr>
          <p:spPr>
            <a:xfrm>
              <a:off x="5636514" y="5098605"/>
              <a:ext cx="560705" cy="440690"/>
            </a:xfrm>
            <a:custGeom>
              <a:avLst/>
              <a:gdLst/>
              <a:ahLst/>
              <a:cxnLst/>
              <a:rect l="l" t="t" r="r" b="b"/>
              <a:pathLst>
                <a:path w="560704" h="440689">
                  <a:moveTo>
                    <a:pt x="560425" y="119786"/>
                  </a:moveTo>
                  <a:lnTo>
                    <a:pt x="13004" y="119786"/>
                  </a:lnTo>
                  <a:lnTo>
                    <a:pt x="13004" y="0"/>
                  </a:lnTo>
                  <a:lnTo>
                    <a:pt x="0" y="0"/>
                  </a:lnTo>
                  <a:lnTo>
                    <a:pt x="0" y="440080"/>
                  </a:lnTo>
                  <a:lnTo>
                    <a:pt x="13004" y="440080"/>
                  </a:lnTo>
                  <a:lnTo>
                    <a:pt x="13004" y="130225"/>
                  </a:lnTo>
                  <a:lnTo>
                    <a:pt x="560425" y="130225"/>
                  </a:lnTo>
                  <a:lnTo>
                    <a:pt x="560425" y="119786"/>
                  </a:lnTo>
                  <a:close/>
                </a:path>
              </a:pathLst>
            </a:custGeom>
            <a:solidFill>
              <a:srgbClr val="000000"/>
            </a:solidFill>
          </p:spPr>
          <p:txBody>
            <a:bodyPr wrap="square" lIns="0" tIns="0" rIns="0" bIns="0" rtlCol="0"/>
            <a:lstStyle/>
            <a:p>
              <a:endParaRPr/>
            </a:p>
          </p:txBody>
        </p:sp>
        <p:sp>
          <p:nvSpPr>
            <p:cNvPr id="52" name="object 52"/>
            <p:cNvSpPr/>
            <p:nvPr/>
          </p:nvSpPr>
          <p:spPr>
            <a:xfrm>
              <a:off x="6169547" y="5189808"/>
              <a:ext cx="97790" cy="67945"/>
            </a:xfrm>
            <a:custGeom>
              <a:avLst/>
              <a:gdLst/>
              <a:ahLst/>
              <a:cxnLst/>
              <a:rect l="l" t="t" r="r" b="b"/>
              <a:pathLst>
                <a:path w="97789" h="67945">
                  <a:moveTo>
                    <a:pt x="0" y="0"/>
                  </a:moveTo>
                  <a:lnTo>
                    <a:pt x="14525" y="33792"/>
                  </a:lnTo>
                  <a:lnTo>
                    <a:pt x="0" y="67704"/>
                  </a:lnTo>
                  <a:lnTo>
                    <a:pt x="97487" y="33792"/>
                  </a:lnTo>
                  <a:lnTo>
                    <a:pt x="0" y="0"/>
                  </a:lnTo>
                  <a:close/>
                </a:path>
              </a:pathLst>
            </a:custGeom>
            <a:solidFill>
              <a:srgbClr val="000000"/>
            </a:solidFill>
          </p:spPr>
          <p:txBody>
            <a:bodyPr wrap="square" lIns="0" tIns="0" rIns="0" bIns="0" rtlCol="0"/>
            <a:lstStyle/>
            <a:p>
              <a:endParaRPr/>
            </a:p>
          </p:txBody>
        </p:sp>
      </p:grpSp>
      <p:sp>
        <p:nvSpPr>
          <p:cNvPr id="53" name="object 53"/>
          <p:cNvSpPr txBox="1"/>
          <p:nvPr/>
        </p:nvSpPr>
        <p:spPr>
          <a:xfrm>
            <a:off x="4825025" y="4960344"/>
            <a:ext cx="668020" cy="326390"/>
          </a:xfrm>
          <a:prstGeom prst="rect">
            <a:avLst/>
          </a:prstGeom>
        </p:spPr>
        <p:txBody>
          <a:bodyPr vert="horz" wrap="square" lIns="0" tIns="15240" rIns="0" bIns="0" rtlCol="0">
            <a:spAutoFit/>
          </a:bodyPr>
          <a:lstStyle/>
          <a:p>
            <a:pPr marL="38100">
              <a:lnSpc>
                <a:spcPct val="100000"/>
              </a:lnSpc>
              <a:spcBef>
                <a:spcPts val="120"/>
              </a:spcBef>
            </a:pPr>
            <a:r>
              <a:rPr sz="1950" spc="210" dirty="0">
                <a:latin typeface="Times New Roman"/>
                <a:cs typeface="Times New Roman"/>
              </a:rPr>
              <a:t>y=y</a:t>
            </a:r>
            <a:r>
              <a:rPr sz="1950" spc="315" baseline="-21367" dirty="0">
                <a:latin typeface="Times New Roman"/>
                <a:cs typeface="Times New Roman"/>
              </a:rPr>
              <a:t>1</a:t>
            </a:r>
            <a:endParaRPr sz="1950" baseline="-21367">
              <a:latin typeface="Times New Roman"/>
              <a:cs typeface="Times New Roman"/>
            </a:endParaRPr>
          </a:p>
        </p:txBody>
      </p:sp>
      <p:sp>
        <p:nvSpPr>
          <p:cNvPr id="54" name="object 54"/>
          <p:cNvSpPr txBox="1"/>
          <p:nvPr/>
        </p:nvSpPr>
        <p:spPr>
          <a:xfrm>
            <a:off x="4903045" y="2523571"/>
            <a:ext cx="668020" cy="326390"/>
          </a:xfrm>
          <a:prstGeom prst="rect">
            <a:avLst/>
          </a:prstGeom>
        </p:spPr>
        <p:txBody>
          <a:bodyPr vert="horz" wrap="square" lIns="0" tIns="15240" rIns="0" bIns="0" rtlCol="0">
            <a:spAutoFit/>
          </a:bodyPr>
          <a:lstStyle/>
          <a:p>
            <a:pPr marL="38100">
              <a:lnSpc>
                <a:spcPct val="100000"/>
              </a:lnSpc>
              <a:spcBef>
                <a:spcPts val="120"/>
              </a:spcBef>
            </a:pPr>
            <a:r>
              <a:rPr sz="1950" spc="210" dirty="0">
                <a:latin typeface="Times New Roman"/>
                <a:cs typeface="Times New Roman"/>
              </a:rPr>
              <a:t>y=y</a:t>
            </a:r>
            <a:r>
              <a:rPr sz="1950" spc="315" baseline="-21367" dirty="0">
                <a:latin typeface="Times New Roman"/>
                <a:cs typeface="Times New Roman"/>
              </a:rPr>
              <a:t>2</a:t>
            </a:r>
            <a:endParaRPr sz="1950" baseline="-21367">
              <a:latin typeface="Times New Roman"/>
              <a:cs typeface="Times New Roman"/>
            </a:endParaRPr>
          </a:p>
        </p:txBody>
      </p:sp>
      <p:grpSp>
        <p:nvGrpSpPr>
          <p:cNvPr id="56" name="object 56"/>
          <p:cNvGrpSpPr/>
          <p:nvPr/>
        </p:nvGrpSpPr>
        <p:grpSpPr>
          <a:xfrm>
            <a:off x="5643025" y="4190110"/>
            <a:ext cx="1014730" cy="1538605"/>
            <a:chOff x="5643025" y="4190110"/>
            <a:chExt cx="1014730" cy="1538605"/>
          </a:xfrm>
        </p:grpSpPr>
        <p:sp>
          <p:nvSpPr>
            <p:cNvPr id="57" name="object 57"/>
            <p:cNvSpPr/>
            <p:nvPr/>
          </p:nvSpPr>
          <p:spPr>
            <a:xfrm>
              <a:off x="5643016" y="5655589"/>
              <a:ext cx="237490" cy="73025"/>
            </a:xfrm>
            <a:custGeom>
              <a:avLst/>
              <a:gdLst/>
              <a:ahLst/>
              <a:cxnLst/>
              <a:rect l="l" t="t" r="r" b="b"/>
              <a:pathLst>
                <a:path w="237489" h="73025">
                  <a:moveTo>
                    <a:pt x="237363" y="62496"/>
                  </a:moveTo>
                  <a:lnTo>
                    <a:pt x="0" y="62496"/>
                  </a:lnTo>
                  <a:lnTo>
                    <a:pt x="0" y="72948"/>
                  </a:lnTo>
                  <a:lnTo>
                    <a:pt x="237363" y="72948"/>
                  </a:lnTo>
                  <a:lnTo>
                    <a:pt x="237363" y="62496"/>
                  </a:lnTo>
                  <a:close/>
                </a:path>
                <a:path w="237489" h="73025">
                  <a:moveTo>
                    <a:pt x="237363" y="0"/>
                  </a:moveTo>
                  <a:lnTo>
                    <a:pt x="0" y="0"/>
                  </a:lnTo>
                  <a:lnTo>
                    <a:pt x="0" y="10439"/>
                  </a:lnTo>
                  <a:lnTo>
                    <a:pt x="237363" y="10439"/>
                  </a:lnTo>
                  <a:lnTo>
                    <a:pt x="237363" y="0"/>
                  </a:lnTo>
                  <a:close/>
                </a:path>
              </a:pathLst>
            </a:custGeom>
            <a:solidFill>
              <a:srgbClr val="000000"/>
            </a:solidFill>
          </p:spPr>
          <p:txBody>
            <a:bodyPr wrap="square" lIns="0" tIns="0" rIns="0" bIns="0" rtlCol="0"/>
            <a:lstStyle/>
            <a:p>
              <a:endParaRPr/>
            </a:p>
          </p:txBody>
        </p:sp>
        <p:pic>
          <p:nvPicPr>
            <p:cNvPr id="58" name="object 58"/>
            <p:cNvPicPr/>
            <p:nvPr/>
          </p:nvPicPr>
          <p:blipFill>
            <a:blip r:embed="rId2" cstate="print"/>
            <a:stretch>
              <a:fillRect/>
            </a:stretch>
          </p:blipFill>
          <p:spPr>
            <a:xfrm>
              <a:off x="6267035" y="4190110"/>
              <a:ext cx="390099" cy="67704"/>
            </a:xfrm>
            <a:prstGeom prst="rect">
              <a:avLst/>
            </a:prstGeom>
          </p:spPr>
        </p:pic>
      </p:grpSp>
      <p:sp>
        <p:nvSpPr>
          <p:cNvPr id="59" name="object 59"/>
          <p:cNvSpPr txBox="1"/>
          <p:nvPr/>
        </p:nvSpPr>
        <p:spPr>
          <a:xfrm>
            <a:off x="6800325" y="4023180"/>
            <a:ext cx="164465" cy="326390"/>
          </a:xfrm>
          <a:prstGeom prst="rect">
            <a:avLst/>
          </a:prstGeom>
        </p:spPr>
        <p:txBody>
          <a:bodyPr vert="horz" wrap="square" lIns="0" tIns="15240" rIns="0" bIns="0" rtlCol="0">
            <a:spAutoFit/>
          </a:bodyPr>
          <a:lstStyle/>
          <a:p>
            <a:pPr marL="12700">
              <a:lnSpc>
                <a:spcPct val="100000"/>
              </a:lnSpc>
              <a:spcBef>
                <a:spcPts val="120"/>
              </a:spcBef>
            </a:pPr>
            <a:r>
              <a:rPr sz="1950" spc="220" dirty="0">
                <a:latin typeface="Times New Roman"/>
                <a:cs typeface="Times New Roman"/>
              </a:rPr>
              <a:t>c</a:t>
            </a:r>
            <a:endParaRPr sz="1950">
              <a:latin typeface="Times New Roman"/>
              <a:cs typeface="Times New Roman"/>
            </a:endParaRPr>
          </a:p>
        </p:txBody>
      </p:sp>
      <p:grpSp>
        <p:nvGrpSpPr>
          <p:cNvPr id="60" name="object 60"/>
          <p:cNvGrpSpPr/>
          <p:nvPr/>
        </p:nvGrpSpPr>
        <p:grpSpPr>
          <a:xfrm>
            <a:off x="5737378" y="2773810"/>
            <a:ext cx="1393825" cy="2212975"/>
            <a:chOff x="5737378" y="2773810"/>
            <a:chExt cx="1393825" cy="2212975"/>
          </a:xfrm>
        </p:grpSpPr>
        <p:sp>
          <p:nvSpPr>
            <p:cNvPr id="61" name="object 61"/>
            <p:cNvSpPr/>
            <p:nvPr/>
          </p:nvSpPr>
          <p:spPr>
            <a:xfrm>
              <a:off x="6969065" y="4098954"/>
              <a:ext cx="78105" cy="62865"/>
            </a:xfrm>
            <a:custGeom>
              <a:avLst/>
              <a:gdLst/>
              <a:ahLst/>
              <a:cxnLst/>
              <a:rect l="l" t="t" r="r" b="b"/>
              <a:pathLst>
                <a:path w="78104" h="62864">
                  <a:moveTo>
                    <a:pt x="78019" y="0"/>
                  </a:moveTo>
                  <a:lnTo>
                    <a:pt x="0" y="62533"/>
                  </a:lnTo>
                </a:path>
              </a:pathLst>
            </a:custGeom>
            <a:ln w="11441">
              <a:solidFill>
                <a:srgbClr val="000000"/>
              </a:solidFill>
            </a:ln>
          </p:spPr>
          <p:txBody>
            <a:bodyPr wrap="square" lIns="0" tIns="0" rIns="0" bIns="0" rtlCol="0"/>
            <a:lstStyle/>
            <a:p>
              <a:endParaRPr/>
            </a:p>
          </p:txBody>
        </p:sp>
        <p:sp>
          <p:nvSpPr>
            <p:cNvPr id="62" name="object 62"/>
            <p:cNvSpPr/>
            <p:nvPr/>
          </p:nvSpPr>
          <p:spPr>
            <a:xfrm>
              <a:off x="7047085" y="4098954"/>
              <a:ext cx="78105" cy="62865"/>
            </a:xfrm>
            <a:custGeom>
              <a:avLst/>
              <a:gdLst/>
              <a:ahLst/>
              <a:cxnLst/>
              <a:rect l="l" t="t" r="r" b="b"/>
              <a:pathLst>
                <a:path w="78104" h="62864">
                  <a:moveTo>
                    <a:pt x="0" y="62533"/>
                  </a:moveTo>
                  <a:lnTo>
                    <a:pt x="78019" y="0"/>
                  </a:lnTo>
                </a:path>
              </a:pathLst>
            </a:custGeom>
            <a:ln w="11441">
              <a:solidFill>
                <a:srgbClr val="000000"/>
              </a:solidFill>
            </a:ln>
          </p:spPr>
          <p:txBody>
            <a:bodyPr wrap="square" lIns="0" tIns="0" rIns="0" bIns="0" rtlCol="0"/>
            <a:lstStyle/>
            <a:p>
              <a:endParaRPr/>
            </a:p>
          </p:txBody>
        </p:sp>
        <p:sp>
          <p:nvSpPr>
            <p:cNvPr id="63" name="object 63"/>
            <p:cNvSpPr/>
            <p:nvPr/>
          </p:nvSpPr>
          <p:spPr>
            <a:xfrm>
              <a:off x="5750396" y="2786828"/>
              <a:ext cx="944244" cy="2186940"/>
            </a:xfrm>
            <a:custGeom>
              <a:avLst/>
              <a:gdLst/>
              <a:ahLst/>
              <a:cxnLst/>
              <a:rect l="l" t="t" r="r" b="b"/>
              <a:pathLst>
                <a:path w="944245" h="2186940">
                  <a:moveTo>
                    <a:pt x="516638" y="0"/>
                  </a:moveTo>
                  <a:lnTo>
                    <a:pt x="519933" y="50989"/>
                  </a:lnTo>
                  <a:lnTo>
                    <a:pt x="519933" y="88629"/>
                  </a:lnTo>
                  <a:lnTo>
                    <a:pt x="519933" y="126510"/>
                  </a:lnTo>
                  <a:lnTo>
                    <a:pt x="503610" y="164030"/>
                  </a:lnTo>
                  <a:lnTo>
                    <a:pt x="471114" y="177138"/>
                  </a:lnTo>
                  <a:lnTo>
                    <a:pt x="423943" y="202032"/>
                  </a:lnTo>
                  <a:lnTo>
                    <a:pt x="376921" y="226564"/>
                  </a:lnTo>
                  <a:lnTo>
                    <a:pt x="329600" y="252660"/>
                  </a:lnTo>
                  <a:lnTo>
                    <a:pt x="298901" y="290180"/>
                  </a:lnTo>
                  <a:lnTo>
                    <a:pt x="282728" y="328182"/>
                  </a:lnTo>
                  <a:lnTo>
                    <a:pt x="267903" y="365702"/>
                  </a:lnTo>
                  <a:lnTo>
                    <a:pt x="267903" y="403703"/>
                  </a:lnTo>
                  <a:lnTo>
                    <a:pt x="267903" y="441223"/>
                  </a:lnTo>
                  <a:lnTo>
                    <a:pt x="267903" y="718777"/>
                  </a:lnTo>
                  <a:lnTo>
                    <a:pt x="282728" y="756297"/>
                  </a:lnTo>
                  <a:lnTo>
                    <a:pt x="298901" y="793938"/>
                  </a:lnTo>
                  <a:lnTo>
                    <a:pt x="329600" y="831819"/>
                  </a:lnTo>
                  <a:lnTo>
                    <a:pt x="362096" y="856472"/>
                  </a:lnTo>
                  <a:lnTo>
                    <a:pt x="409417" y="894353"/>
                  </a:lnTo>
                  <a:lnTo>
                    <a:pt x="440116" y="920449"/>
                  </a:lnTo>
                  <a:lnTo>
                    <a:pt x="471114" y="957969"/>
                  </a:lnTo>
                  <a:lnTo>
                    <a:pt x="503610" y="969874"/>
                  </a:lnTo>
                  <a:lnTo>
                    <a:pt x="519933" y="995970"/>
                  </a:lnTo>
                  <a:lnTo>
                    <a:pt x="566805" y="1033490"/>
                  </a:lnTo>
                  <a:lnTo>
                    <a:pt x="614126" y="1058384"/>
                  </a:lnTo>
                  <a:lnTo>
                    <a:pt x="628652" y="1084479"/>
                  </a:lnTo>
                  <a:lnTo>
                    <a:pt x="661148" y="1096024"/>
                  </a:lnTo>
                  <a:lnTo>
                    <a:pt x="708469" y="1133905"/>
                  </a:lnTo>
                  <a:lnTo>
                    <a:pt x="755341" y="1160001"/>
                  </a:lnTo>
                  <a:lnTo>
                    <a:pt x="802662" y="1197642"/>
                  </a:lnTo>
                  <a:lnTo>
                    <a:pt x="849683" y="1222414"/>
                  </a:lnTo>
                  <a:lnTo>
                    <a:pt x="911381" y="1247067"/>
                  </a:lnTo>
                  <a:lnTo>
                    <a:pt x="927554" y="1273043"/>
                  </a:lnTo>
                  <a:lnTo>
                    <a:pt x="927554" y="1310683"/>
                  </a:lnTo>
                  <a:lnTo>
                    <a:pt x="943876" y="1361672"/>
                  </a:lnTo>
                  <a:lnTo>
                    <a:pt x="943876" y="1399193"/>
                  </a:lnTo>
                  <a:lnTo>
                    <a:pt x="943876" y="1437194"/>
                  </a:lnTo>
                  <a:lnTo>
                    <a:pt x="943876" y="1474714"/>
                  </a:lnTo>
                  <a:lnTo>
                    <a:pt x="927554" y="1512716"/>
                  </a:lnTo>
                  <a:lnTo>
                    <a:pt x="927554" y="1550236"/>
                  </a:lnTo>
                  <a:lnTo>
                    <a:pt x="927554" y="1588237"/>
                  </a:lnTo>
                  <a:lnTo>
                    <a:pt x="911381" y="1625757"/>
                  </a:lnTo>
                  <a:lnTo>
                    <a:pt x="864359" y="1637663"/>
                  </a:lnTo>
                  <a:lnTo>
                    <a:pt x="802662" y="1637663"/>
                  </a:lnTo>
                  <a:lnTo>
                    <a:pt x="770166" y="1650651"/>
                  </a:lnTo>
                  <a:lnTo>
                    <a:pt x="722845" y="1650651"/>
                  </a:lnTo>
                  <a:lnTo>
                    <a:pt x="661148" y="1663759"/>
                  </a:lnTo>
                  <a:lnTo>
                    <a:pt x="614126" y="1676746"/>
                  </a:lnTo>
                  <a:lnTo>
                    <a:pt x="581630" y="1688291"/>
                  </a:lnTo>
                  <a:lnTo>
                    <a:pt x="566805" y="1714387"/>
                  </a:lnTo>
                  <a:lnTo>
                    <a:pt x="534309" y="1752268"/>
                  </a:lnTo>
                  <a:lnTo>
                    <a:pt x="503610" y="1789908"/>
                  </a:lnTo>
                  <a:lnTo>
                    <a:pt x="471114" y="1814441"/>
                  </a:lnTo>
                  <a:lnTo>
                    <a:pt x="423943" y="1839334"/>
                  </a:lnTo>
                  <a:lnTo>
                    <a:pt x="376921" y="1852322"/>
                  </a:lnTo>
                  <a:lnTo>
                    <a:pt x="298901" y="1876975"/>
                  </a:lnTo>
                  <a:lnTo>
                    <a:pt x="267903" y="1914856"/>
                  </a:lnTo>
                  <a:lnTo>
                    <a:pt x="251580" y="1940831"/>
                  </a:lnTo>
                  <a:lnTo>
                    <a:pt x="220881" y="1978472"/>
                  </a:lnTo>
                  <a:lnTo>
                    <a:pt x="188386" y="1990377"/>
                  </a:lnTo>
                  <a:lnTo>
                    <a:pt x="141064" y="2003365"/>
                  </a:lnTo>
                  <a:lnTo>
                    <a:pt x="94193" y="2029461"/>
                  </a:lnTo>
                  <a:lnTo>
                    <a:pt x="46871" y="2066981"/>
                  </a:lnTo>
                  <a:lnTo>
                    <a:pt x="32495" y="2104982"/>
                  </a:lnTo>
                  <a:lnTo>
                    <a:pt x="16173" y="2142503"/>
                  </a:lnTo>
                  <a:lnTo>
                    <a:pt x="48668" y="2186757"/>
                  </a:lnTo>
                  <a:lnTo>
                    <a:pt x="0" y="2167396"/>
                  </a:lnTo>
                </a:path>
              </a:pathLst>
            </a:custGeom>
            <a:ln w="25195">
              <a:solidFill>
                <a:srgbClr val="3333CC"/>
              </a:solidFill>
            </a:ln>
          </p:spPr>
          <p:txBody>
            <a:bodyPr wrap="square" lIns="0" tIns="0" rIns="0" bIns="0" rtlCol="0"/>
            <a:lstStyle/>
            <a:p>
              <a:endParaRPr/>
            </a:p>
          </p:txBody>
        </p:sp>
      </p:grpSp>
      <p:sp>
        <p:nvSpPr>
          <p:cNvPr id="64" name="object 64"/>
          <p:cNvSpPr txBox="1"/>
          <p:nvPr/>
        </p:nvSpPr>
        <p:spPr>
          <a:xfrm>
            <a:off x="7323455" y="3693477"/>
            <a:ext cx="2566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Laterally</a:t>
            </a:r>
            <a:r>
              <a:rPr sz="2400" spc="-35" dirty="0">
                <a:latin typeface="Arial"/>
                <a:cs typeface="Arial"/>
              </a:rPr>
              <a:t> </a:t>
            </a:r>
            <a:r>
              <a:rPr sz="2400" spc="-30" dirty="0">
                <a:latin typeface="Arial"/>
                <a:cs typeface="Arial"/>
              </a:rPr>
              <a:t>averaging</a:t>
            </a:r>
            <a:endParaRPr sz="2400">
              <a:latin typeface="Arial"/>
              <a:cs typeface="Arial"/>
            </a:endParaRPr>
          </a:p>
        </p:txBody>
      </p:sp>
      <p:sp>
        <p:nvSpPr>
          <p:cNvPr id="65" name="object 65"/>
          <p:cNvSpPr txBox="1"/>
          <p:nvPr/>
        </p:nvSpPr>
        <p:spPr>
          <a:xfrm>
            <a:off x="9627616" y="2459355"/>
            <a:ext cx="1085850" cy="392430"/>
          </a:xfrm>
          <a:prstGeom prst="rect">
            <a:avLst/>
          </a:prstGeom>
        </p:spPr>
        <p:txBody>
          <a:bodyPr vert="horz" wrap="square" lIns="0" tIns="13335" rIns="0" bIns="0" rtlCol="0">
            <a:spAutoFit/>
          </a:bodyPr>
          <a:lstStyle/>
          <a:p>
            <a:pPr marL="12700">
              <a:lnSpc>
                <a:spcPct val="100000"/>
              </a:lnSpc>
              <a:spcBef>
                <a:spcPts val="105"/>
              </a:spcBef>
            </a:pPr>
            <a:r>
              <a:rPr sz="2400" spc="-10" dirty="0">
                <a:solidFill>
                  <a:srgbClr val="2C3B43"/>
                </a:solidFill>
                <a:latin typeface="Arial"/>
                <a:cs typeface="Arial"/>
              </a:rPr>
              <a:t>Kinetics</a:t>
            </a:r>
            <a:endParaRPr sz="2400">
              <a:latin typeface="Arial"/>
              <a:cs typeface="Arial"/>
            </a:endParaRPr>
          </a:p>
        </p:txBody>
      </p:sp>
      <p:sp>
        <p:nvSpPr>
          <p:cNvPr id="66" name="object 66"/>
          <p:cNvSpPr/>
          <p:nvPr/>
        </p:nvSpPr>
        <p:spPr>
          <a:xfrm>
            <a:off x="9925050" y="1933575"/>
            <a:ext cx="462915" cy="593090"/>
          </a:xfrm>
          <a:custGeom>
            <a:avLst/>
            <a:gdLst/>
            <a:ahLst/>
            <a:cxnLst/>
            <a:rect l="l" t="t" r="r" b="b"/>
            <a:pathLst>
              <a:path w="462915" h="593089">
                <a:moveTo>
                  <a:pt x="84866" y="78918"/>
                </a:moveTo>
                <a:lnTo>
                  <a:pt x="54675" y="102207"/>
                </a:lnTo>
                <a:lnTo>
                  <a:pt x="432561" y="592709"/>
                </a:lnTo>
                <a:lnTo>
                  <a:pt x="462788" y="569340"/>
                </a:lnTo>
                <a:lnTo>
                  <a:pt x="84866" y="78918"/>
                </a:lnTo>
                <a:close/>
              </a:path>
              <a:path w="462915" h="593089">
                <a:moveTo>
                  <a:pt x="0" y="0"/>
                </a:moveTo>
                <a:lnTo>
                  <a:pt x="24510" y="125475"/>
                </a:lnTo>
                <a:lnTo>
                  <a:pt x="54675" y="102207"/>
                </a:lnTo>
                <a:lnTo>
                  <a:pt x="43052" y="87122"/>
                </a:lnTo>
                <a:lnTo>
                  <a:pt x="73278" y="63880"/>
                </a:lnTo>
                <a:lnTo>
                  <a:pt x="104360" y="63880"/>
                </a:lnTo>
                <a:lnTo>
                  <a:pt x="115061" y="55625"/>
                </a:lnTo>
                <a:lnTo>
                  <a:pt x="0" y="0"/>
                </a:lnTo>
                <a:close/>
              </a:path>
              <a:path w="462915" h="593089">
                <a:moveTo>
                  <a:pt x="73278" y="63880"/>
                </a:moveTo>
                <a:lnTo>
                  <a:pt x="43052" y="87122"/>
                </a:lnTo>
                <a:lnTo>
                  <a:pt x="54675" y="102207"/>
                </a:lnTo>
                <a:lnTo>
                  <a:pt x="84866" y="78918"/>
                </a:lnTo>
                <a:lnTo>
                  <a:pt x="73278" y="63880"/>
                </a:lnTo>
                <a:close/>
              </a:path>
              <a:path w="462915" h="593089">
                <a:moveTo>
                  <a:pt x="104360" y="63880"/>
                </a:moveTo>
                <a:lnTo>
                  <a:pt x="73278" y="63880"/>
                </a:lnTo>
                <a:lnTo>
                  <a:pt x="84866" y="78918"/>
                </a:lnTo>
                <a:lnTo>
                  <a:pt x="104360" y="63880"/>
                </a:lnTo>
                <a:close/>
              </a:path>
            </a:pathLst>
          </a:custGeom>
          <a:solidFill>
            <a:srgbClr val="FFFFFF"/>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sz="3200" dirty="0">
                <a:solidFill>
                  <a:schemeClr val="tx1"/>
                </a:solidFill>
              </a:rPr>
              <a:t>Mass</a:t>
            </a:r>
            <a:r>
              <a:rPr sz="3200" spc="-120" dirty="0">
                <a:solidFill>
                  <a:schemeClr val="tx1"/>
                </a:solidFill>
              </a:rPr>
              <a:t> </a:t>
            </a:r>
            <a:r>
              <a:rPr sz="3200" spc="-10" dirty="0">
                <a:solidFill>
                  <a:schemeClr val="tx1"/>
                </a:solidFill>
              </a:rPr>
              <a:t>Balance</a:t>
            </a:r>
            <a:endParaRPr sz="320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8</a:t>
            </a:fld>
            <a:endParaRPr spc="-25" dirty="0"/>
          </a:p>
        </p:txBody>
      </p:sp>
      <p:sp>
        <p:nvSpPr>
          <p:cNvPr id="4" name="object 4"/>
          <p:cNvSpPr txBox="1"/>
          <p:nvPr/>
        </p:nvSpPr>
        <p:spPr>
          <a:xfrm>
            <a:off x="420370" y="1219200"/>
            <a:ext cx="11238230" cy="1349087"/>
          </a:xfrm>
          <a:prstGeom prst="rect">
            <a:avLst/>
          </a:prstGeom>
        </p:spPr>
        <p:txBody>
          <a:bodyPr vert="horz" wrap="square" lIns="0" tIns="40640" rIns="0" bIns="0" rtlCol="0">
            <a:spAutoFit/>
          </a:bodyPr>
          <a:lstStyle/>
          <a:p>
            <a:pPr marL="298450" indent="-286385">
              <a:lnSpc>
                <a:spcPct val="100000"/>
              </a:lnSpc>
              <a:spcBef>
                <a:spcPts val="320"/>
              </a:spcBef>
              <a:buClr>
                <a:srgbClr val="000000"/>
              </a:buClr>
              <a:buChar char="•"/>
              <a:tabLst>
                <a:tab pos="298450" algn="l"/>
                <a:tab pos="299085" algn="l"/>
              </a:tabLst>
            </a:pPr>
            <a:r>
              <a:rPr sz="2000" dirty="0">
                <a:solidFill>
                  <a:schemeClr val="tx1"/>
                </a:solidFill>
                <a:latin typeface="Arial"/>
                <a:cs typeface="Arial"/>
              </a:rPr>
              <a:t>Mass</a:t>
            </a:r>
            <a:r>
              <a:rPr sz="2000" spc="-114" dirty="0">
                <a:solidFill>
                  <a:schemeClr val="tx1"/>
                </a:solidFill>
                <a:latin typeface="Arial"/>
                <a:cs typeface="Arial"/>
              </a:rPr>
              <a:t> </a:t>
            </a:r>
            <a:r>
              <a:rPr sz="2000" dirty="0">
                <a:solidFill>
                  <a:schemeClr val="tx1"/>
                </a:solidFill>
                <a:latin typeface="Arial"/>
                <a:cs typeface="Arial"/>
              </a:rPr>
              <a:t>of</a:t>
            </a:r>
            <a:r>
              <a:rPr sz="2000" spc="-25" dirty="0">
                <a:solidFill>
                  <a:schemeClr val="tx1"/>
                </a:solidFill>
                <a:latin typeface="Arial"/>
                <a:cs typeface="Arial"/>
              </a:rPr>
              <a:t> </a:t>
            </a:r>
            <a:r>
              <a:rPr sz="2000" dirty="0">
                <a:solidFill>
                  <a:schemeClr val="tx1"/>
                </a:solidFill>
                <a:latin typeface="Arial"/>
                <a:cs typeface="Arial"/>
              </a:rPr>
              <a:t>all</a:t>
            </a:r>
            <a:r>
              <a:rPr sz="2000" spc="90" dirty="0">
                <a:solidFill>
                  <a:schemeClr val="tx1"/>
                </a:solidFill>
                <a:latin typeface="Arial"/>
                <a:cs typeface="Arial"/>
              </a:rPr>
              <a:t> </a:t>
            </a:r>
            <a:r>
              <a:rPr sz="2000" dirty="0">
                <a:solidFill>
                  <a:schemeClr val="tx1"/>
                </a:solidFill>
                <a:latin typeface="Arial"/>
                <a:cs typeface="Arial"/>
              </a:rPr>
              <a:t>substances</a:t>
            </a:r>
            <a:r>
              <a:rPr sz="2000" spc="-190" dirty="0">
                <a:solidFill>
                  <a:schemeClr val="tx1"/>
                </a:solidFill>
                <a:latin typeface="Arial"/>
                <a:cs typeface="Arial"/>
              </a:rPr>
              <a:t> </a:t>
            </a:r>
            <a:r>
              <a:rPr sz="2000" dirty="0">
                <a:solidFill>
                  <a:schemeClr val="tx1"/>
                </a:solidFill>
                <a:latin typeface="Arial"/>
                <a:cs typeface="Arial"/>
              </a:rPr>
              <a:t>in</a:t>
            </a:r>
            <a:r>
              <a:rPr sz="2000" spc="15" dirty="0">
                <a:solidFill>
                  <a:schemeClr val="tx1"/>
                </a:solidFill>
                <a:latin typeface="Arial"/>
                <a:cs typeface="Arial"/>
              </a:rPr>
              <a:t> </a:t>
            </a:r>
            <a:r>
              <a:rPr sz="2000" dirty="0">
                <a:solidFill>
                  <a:schemeClr val="tx1"/>
                </a:solidFill>
                <a:latin typeface="Arial"/>
                <a:cs typeface="Arial"/>
              </a:rPr>
              <a:t>model</a:t>
            </a:r>
            <a:r>
              <a:rPr sz="2000" spc="15" dirty="0">
                <a:solidFill>
                  <a:schemeClr val="tx1"/>
                </a:solidFill>
                <a:latin typeface="Arial"/>
                <a:cs typeface="Arial"/>
              </a:rPr>
              <a:t> </a:t>
            </a:r>
            <a:r>
              <a:rPr sz="2000" dirty="0">
                <a:solidFill>
                  <a:schemeClr val="tx1"/>
                </a:solidFill>
                <a:latin typeface="Arial"/>
                <a:cs typeface="Arial"/>
              </a:rPr>
              <a:t>is</a:t>
            </a:r>
            <a:r>
              <a:rPr sz="2000" spc="55" dirty="0">
                <a:solidFill>
                  <a:schemeClr val="tx1"/>
                </a:solidFill>
                <a:latin typeface="Arial"/>
                <a:cs typeface="Arial"/>
              </a:rPr>
              <a:t> </a:t>
            </a:r>
            <a:r>
              <a:rPr sz="2000" dirty="0">
                <a:solidFill>
                  <a:schemeClr val="tx1"/>
                </a:solidFill>
                <a:latin typeface="Arial"/>
                <a:cs typeface="Arial"/>
              </a:rPr>
              <a:t>conserved,</a:t>
            </a:r>
            <a:r>
              <a:rPr sz="2000" spc="-120" dirty="0">
                <a:solidFill>
                  <a:schemeClr val="tx1"/>
                </a:solidFill>
                <a:latin typeface="Arial"/>
                <a:cs typeface="Arial"/>
              </a:rPr>
              <a:t> </a:t>
            </a:r>
            <a:r>
              <a:rPr sz="2000" dirty="0">
                <a:solidFill>
                  <a:schemeClr val="tx1"/>
                </a:solidFill>
                <a:latin typeface="Arial"/>
                <a:cs typeface="Arial"/>
              </a:rPr>
              <a:t>not</a:t>
            </a:r>
            <a:r>
              <a:rPr sz="2000" spc="-30" dirty="0">
                <a:solidFill>
                  <a:schemeClr val="tx1"/>
                </a:solidFill>
                <a:latin typeface="Arial"/>
                <a:cs typeface="Arial"/>
              </a:rPr>
              <a:t> </a:t>
            </a:r>
            <a:r>
              <a:rPr sz="2000" dirty="0">
                <a:solidFill>
                  <a:schemeClr val="tx1"/>
                </a:solidFill>
                <a:latin typeface="Arial"/>
                <a:cs typeface="Arial"/>
              </a:rPr>
              <a:t>created</a:t>
            </a:r>
            <a:r>
              <a:rPr sz="2000" spc="-155" dirty="0">
                <a:solidFill>
                  <a:schemeClr val="tx1"/>
                </a:solidFill>
                <a:latin typeface="Arial"/>
                <a:cs typeface="Arial"/>
              </a:rPr>
              <a:t> </a:t>
            </a:r>
            <a:r>
              <a:rPr sz="2000" dirty="0">
                <a:solidFill>
                  <a:schemeClr val="tx1"/>
                </a:solidFill>
                <a:latin typeface="Arial"/>
                <a:cs typeface="Arial"/>
              </a:rPr>
              <a:t>nor</a:t>
            </a:r>
            <a:r>
              <a:rPr sz="2000" spc="10" dirty="0">
                <a:solidFill>
                  <a:schemeClr val="tx1"/>
                </a:solidFill>
                <a:latin typeface="Arial"/>
                <a:cs typeface="Arial"/>
              </a:rPr>
              <a:t> </a:t>
            </a:r>
            <a:r>
              <a:rPr sz="2000" spc="-10" dirty="0">
                <a:solidFill>
                  <a:schemeClr val="tx1"/>
                </a:solidFill>
                <a:latin typeface="Arial"/>
                <a:cs typeface="Arial"/>
              </a:rPr>
              <a:t>destroyed.</a:t>
            </a:r>
            <a:endParaRPr sz="2000" dirty="0">
              <a:solidFill>
                <a:schemeClr val="tx1"/>
              </a:solidFill>
              <a:latin typeface="Arial"/>
              <a:cs typeface="Arial"/>
            </a:endParaRPr>
          </a:p>
          <a:p>
            <a:pPr marL="298450" indent="-286385" algn="l">
              <a:lnSpc>
                <a:spcPct val="100000"/>
              </a:lnSpc>
              <a:spcBef>
                <a:spcPts val="229"/>
              </a:spcBef>
              <a:buClr>
                <a:srgbClr val="000000"/>
              </a:buClr>
              <a:buChar char="•"/>
              <a:tabLst>
                <a:tab pos="298450" algn="l"/>
                <a:tab pos="299085" algn="l"/>
                <a:tab pos="8326120" algn="l"/>
              </a:tabLst>
            </a:pPr>
            <a:r>
              <a:rPr sz="2000" dirty="0">
                <a:solidFill>
                  <a:schemeClr val="tx1"/>
                </a:solidFill>
                <a:latin typeface="Arial"/>
                <a:cs typeface="Arial"/>
              </a:rPr>
              <a:t>Mass</a:t>
            </a:r>
            <a:r>
              <a:rPr sz="2000" spc="-110" dirty="0">
                <a:solidFill>
                  <a:schemeClr val="tx1"/>
                </a:solidFill>
                <a:latin typeface="Arial"/>
                <a:cs typeface="Arial"/>
              </a:rPr>
              <a:t> </a:t>
            </a:r>
            <a:r>
              <a:rPr sz="2000" dirty="0">
                <a:solidFill>
                  <a:schemeClr val="tx1"/>
                </a:solidFill>
                <a:latin typeface="Arial"/>
                <a:cs typeface="Arial"/>
              </a:rPr>
              <a:t>can</a:t>
            </a:r>
            <a:r>
              <a:rPr sz="2000" spc="-70" dirty="0">
                <a:solidFill>
                  <a:schemeClr val="tx1"/>
                </a:solidFill>
                <a:latin typeface="Arial"/>
                <a:cs typeface="Arial"/>
              </a:rPr>
              <a:t> </a:t>
            </a:r>
            <a:r>
              <a:rPr sz="2000" dirty="0">
                <a:solidFill>
                  <a:schemeClr val="tx1"/>
                </a:solidFill>
                <a:latin typeface="Arial"/>
                <a:cs typeface="Arial"/>
              </a:rPr>
              <a:t>be</a:t>
            </a:r>
            <a:r>
              <a:rPr sz="2000" spc="15" dirty="0">
                <a:solidFill>
                  <a:schemeClr val="tx1"/>
                </a:solidFill>
                <a:latin typeface="Arial"/>
                <a:cs typeface="Arial"/>
              </a:rPr>
              <a:t> </a:t>
            </a:r>
            <a:r>
              <a:rPr sz="2000" dirty="0">
                <a:solidFill>
                  <a:schemeClr val="tx1"/>
                </a:solidFill>
                <a:latin typeface="Arial"/>
                <a:cs typeface="Arial"/>
              </a:rPr>
              <a:t>transformed</a:t>
            </a:r>
            <a:r>
              <a:rPr sz="2000" spc="-70" dirty="0">
                <a:solidFill>
                  <a:schemeClr val="tx1"/>
                </a:solidFill>
                <a:latin typeface="Arial"/>
                <a:cs typeface="Arial"/>
              </a:rPr>
              <a:t> </a:t>
            </a:r>
            <a:r>
              <a:rPr sz="2000" dirty="0">
                <a:solidFill>
                  <a:schemeClr val="tx1"/>
                </a:solidFill>
                <a:latin typeface="Arial"/>
                <a:cs typeface="Arial"/>
              </a:rPr>
              <a:t>from</a:t>
            </a:r>
            <a:r>
              <a:rPr sz="2000" spc="-25" dirty="0">
                <a:solidFill>
                  <a:schemeClr val="tx1"/>
                </a:solidFill>
                <a:latin typeface="Arial"/>
                <a:cs typeface="Arial"/>
              </a:rPr>
              <a:t> </a:t>
            </a:r>
            <a:r>
              <a:rPr sz="2000" dirty="0">
                <a:solidFill>
                  <a:schemeClr val="tx1"/>
                </a:solidFill>
                <a:latin typeface="Arial"/>
                <a:cs typeface="Arial"/>
              </a:rPr>
              <a:t>one</a:t>
            </a:r>
            <a:r>
              <a:rPr sz="2000" spc="10" dirty="0">
                <a:solidFill>
                  <a:schemeClr val="tx1"/>
                </a:solidFill>
                <a:latin typeface="Arial"/>
                <a:cs typeface="Arial"/>
              </a:rPr>
              <a:t> </a:t>
            </a:r>
            <a:r>
              <a:rPr sz="2000" dirty="0">
                <a:solidFill>
                  <a:schemeClr val="tx1"/>
                </a:solidFill>
                <a:latin typeface="Arial"/>
                <a:cs typeface="Arial"/>
              </a:rPr>
              <a:t>fo</a:t>
            </a:r>
            <a:r>
              <a:rPr lang="en-US" sz="2000" dirty="0">
                <a:solidFill>
                  <a:schemeClr val="tx1"/>
                </a:solidFill>
                <a:latin typeface="Arial"/>
                <a:cs typeface="Arial"/>
              </a:rPr>
              <a:t>r</a:t>
            </a:r>
            <a:r>
              <a:rPr sz="2000" dirty="0">
                <a:solidFill>
                  <a:schemeClr val="tx1"/>
                </a:solidFill>
                <a:latin typeface="Arial"/>
                <a:cs typeface="Arial"/>
              </a:rPr>
              <a:t>m</a:t>
            </a:r>
            <a:r>
              <a:rPr sz="2000" spc="-25" dirty="0">
                <a:solidFill>
                  <a:schemeClr val="tx1"/>
                </a:solidFill>
                <a:latin typeface="Arial"/>
                <a:cs typeface="Arial"/>
              </a:rPr>
              <a:t> </a:t>
            </a:r>
            <a:r>
              <a:rPr sz="2000" dirty="0">
                <a:solidFill>
                  <a:schemeClr val="tx1"/>
                </a:solidFill>
                <a:latin typeface="Arial"/>
                <a:cs typeface="Arial"/>
              </a:rPr>
              <a:t>to</a:t>
            </a:r>
            <a:r>
              <a:rPr sz="2000" spc="20" dirty="0">
                <a:solidFill>
                  <a:schemeClr val="tx1"/>
                </a:solidFill>
                <a:latin typeface="Arial"/>
                <a:cs typeface="Arial"/>
              </a:rPr>
              <a:t> </a:t>
            </a:r>
            <a:r>
              <a:rPr sz="2000" dirty="0">
                <a:solidFill>
                  <a:schemeClr val="tx1"/>
                </a:solidFill>
                <a:latin typeface="Arial"/>
                <a:cs typeface="Arial"/>
              </a:rPr>
              <a:t>another</a:t>
            </a:r>
            <a:r>
              <a:rPr sz="2000" spc="-70" dirty="0">
                <a:solidFill>
                  <a:schemeClr val="tx1"/>
                </a:solidFill>
                <a:latin typeface="Arial"/>
                <a:cs typeface="Arial"/>
              </a:rPr>
              <a:t> </a:t>
            </a:r>
            <a:r>
              <a:rPr sz="2000" dirty="0">
                <a:solidFill>
                  <a:schemeClr val="tx1"/>
                </a:solidFill>
                <a:latin typeface="Arial"/>
                <a:cs typeface="Arial"/>
              </a:rPr>
              <a:t>(i.e.,</a:t>
            </a:r>
            <a:r>
              <a:rPr sz="2000" spc="-105" dirty="0">
                <a:solidFill>
                  <a:schemeClr val="tx1"/>
                </a:solidFill>
                <a:latin typeface="Arial"/>
                <a:cs typeface="Arial"/>
              </a:rPr>
              <a:t> </a:t>
            </a:r>
            <a:r>
              <a:rPr sz="2000" dirty="0">
                <a:solidFill>
                  <a:schemeClr val="tx1"/>
                </a:solidFill>
                <a:latin typeface="Arial"/>
                <a:cs typeface="Arial"/>
              </a:rPr>
              <a:t>Nitrogen</a:t>
            </a:r>
            <a:r>
              <a:rPr sz="2000" spc="-65" dirty="0">
                <a:solidFill>
                  <a:schemeClr val="tx1"/>
                </a:solidFill>
                <a:latin typeface="Arial"/>
                <a:cs typeface="Arial"/>
              </a:rPr>
              <a:t> </a:t>
            </a:r>
            <a:r>
              <a:rPr sz="2000" spc="-20" dirty="0">
                <a:solidFill>
                  <a:schemeClr val="tx1"/>
                </a:solidFill>
                <a:latin typeface="Arial"/>
                <a:cs typeface="Arial"/>
              </a:rPr>
              <a:t>from</a:t>
            </a:r>
            <a:r>
              <a:rPr lang="en-US" sz="2000" spc="-20" dirty="0">
                <a:solidFill>
                  <a:schemeClr val="tx1"/>
                </a:solidFill>
                <a:latin typeface="Arial"/>
                <a:cs typeface="Arial"/>
              </a:rPr>
              <a:t> </a:t>
            </a:r>
            <a:r>
              <a:rPr sz="2000" dirty="0">
                <a:solidFill>
                  <a:schemeClr val="tx1"/>
                </a:solidFill>
                <a:latin typeface="Arial"/>
                <a:cs typeface="Arial"/>
              </a:rPr>
              <a:t>NH</a:t>
            </a:r>
            <a:r>
              <a:rPr sz="2000" baseline="-25000" dirty="0">
                <a:solidFill>
                  <a:schemeClr val="tx1"/>
                </a:solidFill>
                <a:latin typeface="Arial"/>
                <a:cs typeface="Arial"/>
              </a:rPr>
              <a:t>4</a:t>
            </a:r>
            <a:r>
              <a:rPr sz="2000" spc="-20" dirty="0">
                <a:solidFill>
                  <a:schemeClr val="tx1"/>
                </a:solidFill>
                <a:latin typeface="Arial"/>
                <a:cs typeface="Arial"/>
              </a:rPr>
              <a:t> </a:t>
            </a:r>
            <a:r>
              <a:rPr sz="2000" dirty="0">
                <a:solidFill>
                  <a:schemeClr val="tx1"/>
                </a:solidFill>
                <a:latin typeface="Arial"/>
                <a:cs typeface="Arial"/>
              </a:rPr>
              <a:t>to</a:t>
            </a:r>
            <a:r>
              <a:rPr sz="2000" spc="-20" dirty="0">
                <a:solidFill>
                  <a:schemeClr val="tx1"/>
                </a:solidFill>
                <a:latin typeface="Arial"/>
                <a:cs typeface="Arial"/>
              </a:rPr>
              <a:t> </a:t>
            </a:r>
            <a:r>
              <a:rPr sz="2000" dirty="0">
                <a:solidFill>
                  <a:schemeClr val="tx1"/>
                </a:solidFill>
                <a:latin typeface="Arial"/>
                <a:cs typeface="Arial"/>
              </a:rPr>
              <a:t>NO</a:t>
            </a:r>
            <a:r>
              <a:rPr sz="2000" baseline="-25000" dirty="0">
                <a:solidFill>
                  <a:schemeClr val="tx1"/>
                </a:solidFill>
                <a:latin typeface="Arial"/>
                <a:cs typeface="Arial"/>
              </a:rPr>
              <a:t>2</a:t>
            </a:r>
            <a:r>
              <a:rPr sz="2000" dirty="0">
                <a:solidFill>
                  <a:schemeClr val="tx1"/>
                </a:solidFill>
                <a:latin typeface="Arial"/>
                <a:cs typeface="Arial"/>
              </a:rPr>
              <a:t>/NO</a:t>
            </a:r>
            <a:r>
              <a:rPr sz="2000" baseline="-25000" dirty="0">
                <a:solidFill>
                  <a:schemeClr val="tx1"/>
                </a:solidFill>
                <a:latin typeface="Arial"/>
                <a:cs typeface="Arial"/>
              </a:rPr>
              <a:t>3</a:t>
            </a:r>
            <a:r>
              <a:rPr sz="2000" spc="-100" dirty="0">
                <a:solidFill>
                  <a:schemeClr val="tx1"/>
                </a:solidFill>
                <a:latin typeface="Arial"/>
                <a:cs typeface="Arial"/>
              </a:rPr>
              <a:t> </a:t>
            </a:r>
            <a:r>
              <a:rPr sz="2000" spc="-25" dirty="0">
                <a:solidFill>
                  <a:schemeClr val="tx1"/>
                </a:solidFill>
                <a:latin typeface="Arial"/>
                <a:cs typeface="Arial"/>
              </a:rPr>
              <a:t>to</a:t>
            </a:r>
            <a:r>
              <a:rPr lang="en-US" sz="2000" dirty="0">
                <a:solidFill>
                  <a:schemeClr val="tx1"/>
                </a:solidFill>
                <a:latin typeface="Arial"/>
                <a:cs typeface="Arial"/>
              </a:rPr>
              <a:t> </a:t>
            </a:r>
            <a:r>
              <a:rPr sz="2000" spc="-25" dirty="0">
                <a:solidFill>
                  <a:schemeClr val="tx1"/>
                </a:solidFill>
                <a:latin typeface="Arial"/>
                <a:cs typeface="Arial"/>
              </a:rPr>
              <a:t>N</a:t>
            </a:r>
            <a:r>
              <a:rPr sz="2000" spc="-25" baseline="-25000" dirty="0">
                <a:solidFill>
                  <a:schemeClr val="tx1"/>
                </a:solidFill>
                <a:latin typeface="Arial"/>
                <a:cs typeface="Arial"/>
              </a:rPr>
              <a:t>2</a:t>
            </a:r>
            <a:r>
              <a:rPr sz="2000" spc="-25" dirty="0">
                <a:solidFill>
                  <a:schemeClr val="tx1"/>
                </a:solidFill>
                <a:latin typeface="Arial"/>
                <a:cs typeface="Arial"/>
              </a:rPr>
              <a:t>)</a:t>
            </a:r>
            <a:endParaRPr sz="2000" dirty="0">
              <a:solidFill>
                <a:schemeClr val="tx1"/>
              </a:solidFill>
              <a:latin typeface="Arial"/>
              <a:cs typeface="Arial"/>
            </a:endParaRPr>
          </a:p>
          <a:p>
            <a:pPr marL="298450" indent="-286385">
              <a:lnSpc>
                <a:spcPct val="100000"/>
              </a:lnSpc>
              <a:spcBef>
                <a:spcPts val="155"/>
              </a:spcBef>
              <a:buClr>
                <a:srgbClr val="000000"/>
              </a:buClr>
              <a:buChar char="•"/>
              <a:tabLst>
                <a:tab pos="298450" algn="l"/>
                <a:tab pos="299085" algn="l"/>
              </a:tabLst>
            </a:pPr>
            <a:r>
              <a:rPr sz="2000" dirty="0">
                <a:solidFill>
                  <a:schemeClr val="tx1"/>
                </a:solidFill>
                <a:latin typeface="Arial"/>
                <a:cs typeface="Arial"/>
              </a:rPr>
              <a:t>Mass</a:t>
            </a:r>
            <a:r>
              <a:rPr sz="2000" spc="-110" dirty="0">
                <a:solidFill>
                  <a:schemeClr val="tx1"/>
                </a:solidFill>
                <a:latin typeface="Arial"/>
                <a:cs typeface="Arial"/>
              </a:rPr>
              <a:t> </a:t>
            </a:r>
            <a:r>
              <a:rPr sz="2000" dirty="0">
                <a:solidFill>
                  <a:schemeClr val="tx1"/>
                </a:solidFill>
                <a:latin typeface="Arial"/>
                <a:cs typeface="Arial"/>
              </a:rPr>
              <a:t>can</a:t>
            </a:r>
            <a:r>
              <a:rPr sz="2000" spc="-65" dirty="0">
                <a:solidFill>
                  <a:schemeClr val="tx1"/>
                </a:solidFill>
                <a:latin typeface="Arial"/>
                <a:cs typeface="Arial"/>
              </a:rPr>
              <a:t> </a:t>
            </a:r>
            <a:r>
              <a:rPr sz="2000" dirty="0">
                <a:solidFill>
                  <a:schemeClr val="tx1"/>
                </a:solidFill>
                <a:latin typeface="Arial"/>
                <a:cs typeface="Arial"/>
              </a:rPr>
              <a:t>enter</a:t>
            </a:r>
            <a:r>
              <a:rPr sz="2000" spc="-65" dirty="0">
                <a:solidFill>
                  <a:schemeClr val="tx1"/>
                </a:solidFill>
                <a:latin typeface="Arial"/>
                <a:cs typeface="Arial"/>
              </a:rPr>
              <a:t> </a:t>
            </a:r>
            <a:r>
              <a:rPr sz="2000" dirty="0">
                <a:solidFill>
                  <a:schemeClr val="tx1"/>
                </a:solidFill>
                <a:latin typeface="Arial"/>
                <a:cs typeface="Arial"/>
              </a:rPr>
              <a:t>and</a:t>
            </a:r>
            <a:r>
              <a:rPr sz="2000" spc="15" dirty="0">
                <a:solidFill>
                  <a:schemeClr val="tx1"/>
                </a:solidFill>
                <a:latin typeface="Arial"/>
                <a:cs typeface="Arial"/>
              </a:rPr>
              <a:t> </a:t>
            </a:r>
            <a:r>
              <a:rPr sz="2000" dirty="0">
                <a:solidFill>
                  <a:schemeClr val="tx1"/>
                </a:solidFill>
                <a:latin typeface="Arial"/>
                <a:cs typeface="Arial"/>
              </a:rPr>
              <a:t>leave</a:t>
            </a:r>
            <a:r>
              <a:rPr sz="2000" spc="25" dirty="0">
                <a:solidFill>
                  <a:schemeClr val="tx1"/>
                </a:solidFill>
                <a:latin typeface="Arial"/>
                <a:cs typeface="Arial"/>
              </a:rPr>
              <a:t> </a:t>
            </a:r>
            <a:r>
              <a:rPr sz="2000" dirty="0">
                <a:solidFill>
                  <a:schemeClr val="tx1"/>
                </a:solidFill>
                <a:latin typeface="Arial"/>
                <a:cs typeface="Arial"/>
              </a:rPr>
              <a:t>model</a:t>
            </a:r>
            <a:r>
              <a:rPr sz="2000" spc="20" dirty="0">
                <a:solidFill>
                  <a:schemeClr val="tx1"/>
                </a:solidFill>
                <a:latin typeface="Arial"/>
                <a:cs typeface="Arial"/>
              </a:rPr>
              <a:t> </a:t>
            </a:r>
            <a:r>
              <a:rPr sz="2000" dirty="0">
                <a:solidFill>
                  <a:schemeClr val="tx1"/>
                </a:solidFill>
                <a:latin typeface="Arial"/>
                <a:cs typeface="Arial"/>
              </a:rPr>
              <a:t>by</a:t>
            </a:r>
            <a:r>
              <a:rPr sz="2000" spc="60" dirty="0">
                <a:solidFill>
                  <a:schemeClr val="tx1"/>
                </a:solidFill>
                <a:latin typeface="Arial"/>
                <a:cs typeface="Arial"/>
              </a:rPr>
              <a:t> </a:t>
            </a:r>
            <a:r>
              <a:rPr sz="2000" dirty="0">
                <a:solidFill>
                  <a:schemeClr val="tx1"/>
                </a:solidFill>
                <a:latin typeface="Arial"/>
                <a:cs typeface="Arial"/>
              </a:rPr>
              <a:t>specified</a:t>
            </a:r>
            <a:r>
              <a:rPr sz="2000" spc="-155" dirty="0">
                <a:solidFill>
                  <a:schemeClr val="tx1"/>
                </a:solidFill>
                <a:latin typeface="Arial"/>
                <a:cs typeface="Arial"/>
              </a:rPr>
              <a:t> </a:t>
            </a:r>
            <a:r>
              <a:rPr sz="2000" dirty="0">
                <a:solidFill>
                  <a:schemeClr val="tx1"/>
                </a:solidFill>
                <a:latin typeface="Arial"/>
                <a:cs typeface="Arial"/>
              </a:rPr>
              <a:t>processes</a:t>
            </a:r>
            <a:r>
              <a:rPr sz="2000" spc="-105" dirty="0">
                <a:solidFill>
                  <a:schemeClr val="tx1"/>
                </a:solidFill>
                <a:latin typeface="Arial"/>
                <a:cs typeface="Arial"/>
              </a:rPr>
              <a:t> </a:t>
            </a:r>
            <a:r>
              <a:rPr sz="2000" dirty="0">
                <a:solidFill>
                  <a:schemeClr val="tx1"/>
                </a:solidFill>
                <a:latin typeface="Arial"/>
                <a:cs typeface="Arial"/>
              </a:rPr>
              <a:t>and</a:t>
            </a:r>
            <a:r>
              <a:rPr sz="2000" spc="-65" dirty="0">
                <a:solidFill>
                  <a:schemeClr val="tx1"/>
                </a:solidFill>
                <a:latin typeface="Arial"/>
                <a:cs typeface="Arial"/>
              </a:rPr>
              <a:t> </a:t>
            </a:r>
            <a:r>
              <a:rPr sz="2000" spc="-10" dirty="0">
                <a:solidFill>
                  <a:schemeClr val="tx1"/>
                </a:solidFill>
                <a:latin typeface="Arial"/>
                <a:cs typeface="Arial"/>
              </a:rPr>
              <a:t>means.</a:t>
            </a:r>
            <a:endParaRPr sz="2000" dirty="0">
              <a:solidFill>
                <a:schemeClr val="tx1"/>
              </a:solidFill>
              <a:latin typeface="Arial"/>
              <a:cs typeface="Arial"/>
            </a:endParaRPr>
          </a:p>
          <a:p>
            <a:pPr marL="29845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Important</a:t>
            </a:r>
            <a:r>
              <a:rPr sz="2000" spc="-105" dirty="0">
                <a:solidFill>
                  <a:schemeClr val="tx1"/>
                </a:solidFill>
                <a:latin typeface="Arial"/>
                <a:cs typeface="Arial"/>
              </a:rPr>
              <a:t> </a:t>
            </a:r>
            <a:r>
              <a:rPr sz="2000" dirty="0">
                <a:solidFill>
                  <a:schemeClr val="tx1"/>
                </a:solidFill>
                <a:latin typeface="Arial"/>
                <a:cs typeface="Arial"/>
              </a:rPr>
              <a:t>that</a:t>
            </a:r>
            <a:r>
              <a:rPr sz="2000" spc="-100" dirty="0">
                <a:solidFill>
                  <a:schemeClr val="tx1"/>
                </a:solidFill>
                <a:latin typeface="Arial"/>
                <a:cs typeface="Arial"/>
              </a:rPr>
              <a:t> </a:t>
            </a:r>
            <a:r>
              <a:rPr sz="2000" dirty="0">
                <a:solidFill>
                  <a:schemeClr val="tx1"/>
                </a:solidFill>
                <a:latin typeface="Arial"/>
                <a:cs typeface="Arial"/>
              </a:rPr>
              <a:t>our</a:t>
            </a:r>
            <a:r>
              <a:rPr sz="2000" spc="30" dirty="0">
                <a:solidFill>
                  <a:schemeClr val="tx1"/>
                </a:solidFill>
                <a:latin typeface="Arial"/>
                <a:cs typeface="Arial"/>
              </a:rPr>
              <a:t> </a:t>
            </a:r>
            <a:r>
              <a:rPr sz="2000" dirty="0">
                <a:solidFill>
                  <a:schemeClr val="tx1"/>
                </a:solidFill>
                <a:latin typeface="Arial"/>
                <a:cs typeface="Arial"/>
              </a:rPr>
              <a:t>representation</a:t>
            </a:r>
            <a:r>
              <a:rPr sz="2000" spc="-220" dirty="0">
                <a:solidFill>
                  <a:schemeClr val="tx1"/>
                </a:solidFill>
                <a:latin typeface="Arial"/>
                <a:cs typeface="Arial"/>
              </a:rPr>
              <a:t> </a:t>
            </a:r>
            <a:r>
              <a:rPr sz="2000" dirty="0">
                <a:solidFill>
                  <a:schemeClr val="tx1"/>
                </a:solidFill>
                <a:latin typeface="Arial"/>
                <a:cs typeface="Arial"/>
              </a:rPr>
              <a:t>of</a:t>
            </a:r>
            <a:r>
              <a:rPr sz="2000" spc="-10" dirty="0">
                <a:solidFill>
                  <a:schemeClr val="tx1"/>
                </a:solidFill>
                <a:latin typeface="Arial"/>
                <a:cs typeface="Arial"/>
              </a:rPr>
              <a:t> </a:t>
            </a:r>
            <a:r>
              <a:rPr sz="2000" dirty="0">
                <a:solidFill>
                  <a:schemeClr val="tx1"/>
                </a:solidFill>
                <a:latin typeface="Arial"/>
                <a:cs typeface="Arial"/>
              </a:rPr>
              <a:t>process</a:t>
            </a:r>
            <a:r>
              <a:rPr sz="2000" spc="-95" dirty="0">
                <a:solidFill>
                  <a:schemeClr val="tx1"/>
                </a:solidFill>
                <a:latin typeface="Arial"/>
                <a:cs typeface="Arial"/>
              </a:rPr>
              <a:t> </a:t>
            </a:r>
            <a:r>
              <a:rPr sz="2000" dirty="0">
                <a:solidFill>
                  <a:schemeClr val="tx1"/>
                </a:solidFill>
                <a:latin typeface="Arial"/>
                <a:cs typeface="Arial"/>
              </a:rPr>
              <a:t>is</a:t>
            </a:r>
            <a:r>
              <a:rPr sz="2000" spc="75" dirty="0">
                <a:solidFill>
                  <a:schemeClr val="tx1"/>
                </a:solidFill>
                <a:latin typeface="Arial"/>
                <a:cs typeface="Arial"/>
              </a:rPr>
              <a:t> </a:t>
            </a:r>
            <a:r>
              <a:rPr sz="2000" dirty="0">
                <a:solidFill>
                  <a:schemeClr val="tx1"/>
                </a:solidFill>
                <a:latin typeface="Arial"/>
                <a:cs typeface="Arial"/>
              </a:rPr>
              <a:t>thorough</a:t>
            </a:r>
            <a:r>
              <a:rPr sz="2000" spc="-140" dirty="0">
                <a:solidFill>
                  <a:schemeClr val="tx1"/>
                </a:solidFill>
                <a:latin typeface="Arial"/>
                <a:cs typeface="Arial"/>
              </a:rPr>
              <a:t> </a:t>
            </a:r>
            <a:r>
              <a:rPr sz="2000" dirty="0">
                <a:solidFill>
                  <a:schemeClr val="tx1"/>
                </a:solidFill>
                <a:latin typeface="Arial"/>
                <a:cs typeface="Arial"/>
              </a:rPr>
              <a:t>and</a:t>
            </a:r>
            <a:r>
              <a:rPr sz="2000" spc="30" dirty="0">
                <a:solidFill>
                  <a:schemeClr val="tx1"/>
                </a:solidFill>
                <a:latin typeface="Arial"/>
                <a:cs typeface="Arial"/>
              </a:rPr>
              <a:t> </a:t>
            </a:r>
            <a:r>
              <a:rPr sz="2000" dirty="0">
                <a:solidFill>
                  <a:schemeClr val="tx1"/>
                </a:solidFill>
                <a:latin typeface="Arial"/>
                <a:cs typeface="Arial"/>
              </a:rPr>
              <a:t>complete</a:t>
            </a:r>
            <a:r>
              <a:rPr sz="2000" spc="-135" dirty="0">
                <a:solidFill>
                  <a:schemeClr val="tx1"/>
                </a:solidFill>
                <a:latin typeface="Arial"/>
                <a:cs typeface="Arial"/>
              </a:rPr>
              <a:t> </a:t>
            </a:r>
            <a:r>
              <a:rPr sz="2000" dirty="0">
                <a:solidFill>
                  <a:schemeClr val="tx1"/>
                </a:solidFill>
                <a:latin typeface="Arial"/>
                <a:cs typeface="Arial"/>
              </a:rPr>
              <a:t>as</a:t>
            </a:r>
            <a:r>
              <a:rPr sz="2000" spc="75" dirty="0">
                <a:solidFill>
                  <a:schemeClr val="tx1"/>
                </a:solidFill>
                <a:latin typeface="Arial"/>
                <a:cs typeface="Arial"/>
              </a:rPr>
              <a:t> </a:t>
            </a:r>
            <a:r>
              <a:rPr sz="2000" spc="-10" dirty="0">
                <a:solidFill>
                  <a:schemeClr val="tx1"/>
                </a:solidFill>
                <a:latin typeface="Arial"/>
                <a:cs typeface="Arial"/>
              </a:rPr>
              <a:t>possible</a:t>
            </a:r>
            <a:endParaRPr sz="2000" dirty="0">
              <a:solidFill>
                <a:schemeClr val="tx1"/>
              </a:solidFill>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5457" y="290512"/>
            <a:ext cx="10563225" cy="622221"/>
          </a:xfrm>
          <a:prstGeom prst="rect">
            <a:avLst/>
          </a:prstGeom>
        </p:spPr>
        <p:txBody>
          <a:bodyPr vert="horz" wrap="square" lIns="0" tIns="128523" rIns="0" bIns="0" rtlCol="0">
            <a:spAutoFit/>
          </a:bodyPr>
          <a:lstStyle/>
          <a:p>
            <a:pPr marL="12700">
              <a:lnSpc>
                <a:spcPct val="100000"/>
              </a:lnSpc>
              <a:spcBef>
                <a:spcPts val="125"/>
              </a:spcBef>
            </a:pPr>
            <a:r>
              <a:rPr sz="3200" spc="-10" dirty="0">
                <a:solidFill>
                  <a:schemeClr val="tx1"/>
                </a:solidFill>
              </a:rPr>
              <a:t>Conservation</a:t>
            </a:r>
            <a:endParaRPr sz="320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6357" rIns="0" bIns="0" rtlCol="0">
            <a:spAutoFit/>
          </a:bodyPr>
          <a:lstStyle/>
          <a:p>
            <a:pPr marL="38100">
              <a:lnSpc>
                <a:spcPct val="100000"/>
              </a:lnSpc>
              <a:spcBef>
                <a:spcPts val="15"/>
              </a:spcBef>
            </a:pPr>
            <a:fld id="{81D60167-4931-47E6-BA6A-407CBD079E47}" type="slidenum">
              <a:rPr spc="-25" dirty="0"/>
              <a:t>9</a:t>
            </a:fld>
            <a:endParaRPr spc="-25" dirty="0"/>
          </a:p>
        </p:txBody>
      </p:sp>
      <p:sp>
        <p:nvSpPr>
          <p:cNvPr id="4" name="object 4"/>
          <p:cNvSpPr txBox="1"/>
          <p:nvPr/>
        </p:nvSpPr>
        <p:spPr>
          <a:xfrm>
            <a:off x="485457" y="1226121"/>
            <a:ext cx="9589770" cy="1351280"/>
          </a:xfrm>
          <a:prstGeom prst="rect">
            <a:avLst/>
          </a:prstGeom>
        </p:spPr>
        <p:txBody>
          <a:bodyPr vert="horz" wrap="square" lIns="0" tIns="40640" rIns="0" bIns="0" rtlCol="0">
            <a:spAutoFit/>
          </a:bodyPr>
          <a:lstStyle/>
          <a:p>
            <a:pPr marL="298450" indent="-286385">
              <a:lnSpc>
                <a:spcPct val="100000"/>
              </a:lnSpc>
              <a:spcBef>
                <a:spcPts val="320"/>
              </a:spcBef>
              <a:buClr>
                <a:srgbClr val="000000"/>
              </a:buClr>
              <a:buChar char="•"/>
              <a:tabLst>
                <a:tab pos="298450" algn="l"/>
                <a:tab pos="299085" algn="l"/>
              </a:tabLst>
            </a:pPr>
            <a:r>
              <a:rPr sz="2000" dirty="0">
                <a:solidFill>
                  <a:schemeClr val="tx1"/>
                </a:solidFill>
                <a:latin typeface="Arial"/>
                <a:cs typeface="Arial"/>
              </a:rPr>
              <a:t>The</a:t>
            </a:r>
            <a:r>
              <a:rPr sz="2000" spc="-5" dirty="0">
                <a:solidFill>
                  <a:schemeClr val="tx1"/>
                </a:solidFill>
                <a:latin typeface="Arial"/>
                <a:cs typeface="Arial"/>
              </a:rPr>
              <a:t> </a:t>
            </a:r>
            <a:r>
              <a:rPr sz="2000" dirty="0">
                <a:solidFill>
                  <a:schemeClr val="tx1"/>
                </a:solidFill>
                <a:latin typeface="Arial"/>
                <a:cs typeface="Arial"/>
              </a:rPr>
              <a:t>mass</a:t>
            </a:r>
            <a:r>
              <a:rPr sz="2000" spc="-40" dirty="0">
                <a:solidFill>
                  <a:schemeClr val="tx1"/>
                </a:solidFill>
                <a:latin typeface="Arial"/>
                <a:cs typeface="Arial"/>
              </a:rPr>
              <a:t> </a:t>
            </a:r>
            <a:r>
              <a:rPr sz="2000" dirty="0">
                <a:solidFill>
                  <a:schemeClr val="tx1"/>
                </a:solidFill>
                <a:latin typeface="Arial"/>
                <a:cs typeface="Arial"/>
              </a:rPr>
              <a:t>of</a:t>
            </a:r>
            <a:r>
              <a:rPr sz="2000" spc="40" dirty="0">
                <a:solidFill>
                  <a:schemeClr val="tx1"/>
                </a:solidFill>
                <a:latin typeface="Arial"/>
                <a:cs typeface="Arial"/>
              </a:rPr>
              <a:t> </a:t>
            </a:r>
            <a:r>
              <a:rPr sz="2000" dirty="0">
                <a:solidFill>
                  <a:schemeClr val="tx1"/>
                </a:solidFill>
                <a:latin typeface="Arial"/>
                <a:cs typeface="Arial"/>
              </a:rPr>
              <a:t>all</a:t>
            </a:r>
            <a:r>
              <a:rPr sz="2000" spc="5" dirty="0">
                <a:solidFill>
                  <a:schemeClr val="tx1"/>
                </a:solidFill>
                <a:latin typeface="Arial"/>
                <a:cs typeface="Arial"/>
              </a:rPr>
              <a:t> </a:t>
            </a:r>
            <a:r>
              <a:rPr sz="2000" dirty="0">
                <a:solidFill>
                  <a:schemeClr val="tx1"/>
                </a:solidFill>
                <a:latin typeface="Arial"/>
                <a:cs typeface="Arial"/>
              </a:rPr>
              <a:t>substances</a:t>
            </a:r>
            <a:r>
              <a:rPr sz="2000" spc="-120" dirty="0">
                <a:solidFill>
                  <a:schemeClr val="tx1"/>
                </a:solidFill>
                <a:latin typeface="Arial"/>
                <a:cs typeface="Arial"/>
              </a:rPr>
              <a:t> </a:t>
            </a:r>
            <a:r>
              <a:rPr sz="2000" dirty="0">
                <a:solidFill>
                  <a:schemeClr val="tx1"/>
                </a:solidFill>
                <a:latin typeface="Arial"/>
                <a:cs typeface="Arial"/>
              </a:rPr>
              <a:t>in</a:t>
            </a:r>
            <a:r>
              <a:rPr sz="2000" spc="-80" dirty="0">
                <a:solidFill>
                  <a:schemeClr val="tx1"/>
                </a:solidFill>
                <a:latin typeface="Arial"/>
                <a:cs typeface="Arial"/>
              </a:rPr>
              <a:t> </a:t>
            </a:r>
            <a:r>
              <a:rPr sz="2000" dirty="0">
                <a:solidFill>
                  <a:schemeClr val="tx1"/>
                </a:solidFill>
                <a:latin typeface="Arial"/>
                <a:cs typeface="Arial"/>
              </a:rPr>
              <a:t>model</a:t>
            </a:r>
            <a:r>
              <a:rPr sz="2000" spc="5" dirty="0">
                <a:solidFill>
                  <a:schemeClr val="tx1"/>
                </a:solidFill>
                <a:latin typeface="Arial"/>
                <a:cs typeface="Arial"/>
              </a:rPr>
              <a:t> </a:t>
            </a:r>
            <a:r>
              <a:rPr sz="2000" dirty="0">
                <a:solidFill>
                  <a:schemeClr val="tx1"/>
                </a:solidFill>
                <a:latin typeface="Arial"/>
                <a:cs typeface="Arial"/>
              </a:rPr>
              <a:t>is</a:t>
            </a:r>
            <a:r>
              <a:rPr sz="2000" spc="40" dirty="0">
                <a:solidFill>
                  <a:schemeClr val="tx1"/>
                </a:solidFill>
                <a:latin typeface="Arial"/>
                <a:cs typeface="Arial"/>
              </a:rPr>
              <a:t> </a:t>
            </a:r>
            <a:r>
              <a:rPr sz="2000" dirty="0">
                <a:solidFill>
                  <a:schemeClr val="tx1"/>
                </a:solidFill>
                <a:latin typeface="Arial"/>
                <a:cs typeface="Arial"/>
              </a:rPr>
              <a:t>conserved,</a:t>
            </a:r>
            <a:r>
              <a:rPr sz="2000" spc="-125" dirty="0">
                <a:solidFill>
                  <a:schemeClr val="tx1"/>
                </a:solidFill>
                <a:latin typeface="Arial"/>
                <a:cs typeface="Arial"/>
              </a:rPr>
              <a:t> </a:t>
            </a:r>
            <a:r>
              <a:rPr sz="2000" dirty="0">
                <a:solidFill>
                  <a:schemeClr val="tx1"/>
                </a:solidFill>
                <a:latin typeface="Arial"/>
                <a:cs typeface="Arial"/>
              </a:rPr>
              <a:t>not</a:t>
            </a:r>
            <a:r>
              <a:rPr sz="2000" spc="-45" dirty="0">
                <a:solidFill>
                  <a:schemeClr val="tx1"/>
                </a:solidFill>
                <a:latin typeface="Arial"/>
                <a:cs typeface="Arial"/>
              </a:rPr>
              <a:t> </a:t>
            </a:r>
            <a:r>
              <a:rPr sz="2000" dirty="0">
                <a:solidFill>
                  <a:schemeClr val="tx1"/>
                </a:solidFill>
                <a:latin typeface="Arial"/>
                <a:cs typeface="Arial"/>
              </a:rPr>
              <a:t>created</a:t>
            </a:r>
            <a:r>
              <a:rPr sz="2000" spc="-165" dirty="0">
                <a:solidFill>
                  <a:schemeClr val="tx1"/>
                </a:solidFill>
                <a:latin typeface="Arial"/>
                <a:cs typeface="Arial"/>
              </a:rPr>
              <a:t> </a:t>
            </a:r>
            <a:r>
              <a:rPr sz="2000" dirty="0">
                <a:solidFill>
                  <a:schemeClr val="tx1"/>
                </a:solidFill>
                <a:latin typeface="Arial"/>
                <a:cs typeface="Arial"/>
              </a:rPr>
              <a:t>nor </a:t>
            </a:r>
            <a:r>
              <a:rPr sz="2000" spc="-10" dirty="0">
                <a:solidFill>
                  <a:schemeClr val="tx1"/>
                </a:solidFill>
                <a:latin typeface="Arial"/>
                <a:cs typeface="Arial"/>
              </a:rPr>
              <a:t>destroyed.</a:t>
            </a:r>
            <a:endParaRPr sz="2000">
              <a:solidFill>
                <a:schemeClr val="tx1"/>
              </a:solidFill>
              <a:latin typeface="Arial"/>
              <a:cs typeface="Arial"/>
            </a:endParaRPr>
          </a:p>
          <a:p>
            <a:pPr marL="29845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Assumption</a:t>
            </a:r>
            <a:r>
              <a:rPr sz="2000" spc="-160" dirty="0">
                <a:solidFill>
                  <a:schemeClr val="tx1"/>
                </a:solidFill>
                <a:latin typeface="Arial"/>
                <a:cs typeface="Arial"/>
              </a:rPr>
              <a:t> </a:t>
            </a:r>
            <a:r>
              <a:rPr sz="2000" dirty="0">
                <a:solidFill>
                  <a:schemeClr val="tx1"/>
                </a:solidFill>
                <a:latin typeface="Arial"/>
                <a:cs typeface="Arial"/>
              </a:rPr>
              <a:t>is</a:t>
            </a:r>
            <a:r>
              <a:rPr sz="2000" spc="-25" dirty="0">
                <a:solidFill>
                  <a:schemeClr val="tx1"/>
                </a:solidFill>
                <a:latin typeface="Arial"/>
                <a:cs typeface="Arial"/>
              </a:rPr>
              <a:t> </a:t>
            </a:r>
            <a:r>
              <a:rPr sz="2000" dirty="0">
                <a:solidFill>
                  <a:schemeClr val="tx1"/>
                </a:solidFill>
                <a:latin typeface="Arial"/>
                <a:cs typeface="Arial"/>
              </a:rPr>
              <a:t>crucial</a:t>
            </a:r>
            <a:r>
              <a:rPr sz="2000" spc="-70" dirty="0">
                <a:solidFill>
                  <a:schemeClr val="tx1"/>
                </a:solidFill>
                <a:latin typeface="Arial"/>
                <a:cs typeface="Arial"/>
              </a:rPr>
              <a:t> </a:t>
            </a:r>
            <a:r>
              <a:rPr sz="2000" dirty="0">
                <a:solidFill>
                  <a:schemeClr val="tx1"/>
                </a:solidFill>
                <a:latin typeface="Arial"/>
                <a:cs typeface="Arial"/>
              </a:rPr>
              <a:t>to</a:t>
            </a:r>
            <a:r>
              <a:rPr sz="2000" spc="-70" dirty="0">
                <a:solidFill>
                  <a:schemeClr val="tx1"/>
                </a:solidFill>
                <a:latin typeface="Arial"/>
                <a:cs typeface="Arial"/>
              </a:rPr>
              <a:t> </a:t>
            </a:r>
            <a:r>
              <a:rPr sz="2000" dirty="0">
                <a:solidFill>
                  <a:schemeClr val="tx1"/>
                </a:solidFill>
                <a:latin typeface="Arial"/>
                <a:cs typeface="Arial"/>
              </a:rPr>
              <a:t>our</a:t>
            </a:r>
            <a:r>
              <a:rPr sz="2000" spc="10" dirty="0">
                <a:solidFill>
                  <a:schemeClr val="tx1"/>
                </a:solidFill>
                <a:latin typeface="Arial"/>
                <a:cs typeface="Arial"/>
              </a:rPr>
              <a:t> </a:t>
            </a:r>
            <a:r>
              <a:rPr sz="2000" dirty="0">
                <a:solidFill>
                  <a:schemeClr val="tx1"/>
                </a:solidFill>
                <a:latin typeface="Arial"/>
                <a:cs typeface="Arial"/>
              </a:rPr>
              <a:t>use</a:t>
            </a:r>
            <a:r>
              <a:rPr sz="2000" spc="-65" dirty="0">
                <a:solidFill>
                  <a:schemeClr val="tx1"/>
                </a:solidFill>
                <a:latin typeface="Arial"/>
                <a:cs typeface="Arial"/>
              </a:rPr>
              <a:t> </a:t>
            </a:r>
            <a:r>
              <a:rPr sz="2000" dirty="0">
                <a:solidFill>
                  <a:schemeClr val="tx1"/>
                </a:solidFill>
                <a:latin typeface="Arial"/>
                <a:cs typeface="Arial"/>
              </a:rPr>
              <a:t>of</a:t>
            </a:r>
            <a:r>
              <a:rPr sz="2000" spc="50" dirty="0">
                <a:solidFill>
                  <a:schemeClr val="tx1"/>
                </a:solidFill>
                <a:latin typeface="Arial"/>
                <a:cs typeface="Arial"/>
              </a:rPr>
              <a:t> </a:t>
            </a:r>
            <a:r>
              <a:rPr sz="2000" dirty="0">
                <a:solidFill>
                  <a:schemeClr val="tx1"/>
                </a:solidFill>
                <a:latin typeface="Arial"/>
                <a:cs typeface="Arial"/>
              </a:rPr>
              <a:t>model</a:t>
            </a:r>
            <a:r>
              <a:rPr sz="2000" spc="15" dirty="0">
                <a:solidFill>
                  <a:schemeClr val="tx1"/>
                </a:solidFill>
                <a:latin typeface="Arial"/>
                <a:cs typeface="Arial"/>
              </a:rPr>
              <a:t> </a:t>
            </a:r>
            <a:r>
              <a:rPr sz="2000" dirty="0">
                <a:solidFill>
                  <a:schemeClr val="tx1"/>
                </a:solidFill>
                <a:latin typeface="Arial"/>
                <a:cs typeface="Arial"/>
              </a:rPr>
              <a:t>and</a:t>
            </a:r>
            <a:r>
              <a:rPr sz="2000" spc="10" dirty="0">
                <a:solidFill>
                  <a:schemeClr val="tx1"/>
                </a:solidFill>
                <a:latin typeface="Arial"/>
                <a:cs typeface="Arial"/>
              </a:rPr>
              <a:t> </a:t>
            </a:r>
            <a:r>
              <a:rPr sz="2000" dirty="0">
                <a:solidFill>
                  <a:schemeClr val="tx1"/>
                </a:solidFill>
                <a:latin typeface="Arial"/>
                <a:cs typeface="Arial"/>
              </a:rPr>
              <a:t>interpretation</a:t>
            </a:r>
            <a:r>
              <a:rPr sz="2000" spc="-150" dirty="0">
                <a:solidFill>
                  <a:schemeClr val="tx1"/>
                </a:solidFill>
                <a:latin typeface="Arial"/>
                <a:cs typeface="Arial"/>
              </a:rPr>
              <a:t> </a:t>
            </a:r>
            <a:r>
              <a:rPr sz="2000" dirty="0">
                <a:solidFill>
                  <a:schemeClr val="tx1"/>
                </a:solidFill>
                <a:latin typeface="Arial"/>
                <a:cs typeface="Arial"/>
              </a:rPr>
              <a:t>of</a:t>
            </a:r>
            <a:r>
              <a:rPr sz="2000" spc="-30" dirty="0">
                <a:solidFill>
                  <a:schemeClr val="tx1"/>
                </a:solidFill>
                <a:latin typeface="Arial"/>
                <a:cs typeface="Arial"/>
              </a:rPr>
              <a:t> </a:t>
            </a:r>
            <a:r>
              <a:rPr sz="2000" dirty="0">
                <a:solidFill>
                  <a:schemeClr val="tx1"/>
                </a:solidFill>
                <a:latin typeface="Arial"/>
                <a:cs typeface="Arial"/>
              </a:rPr>
              <a:t>its</a:t>
            </a:r>
            <a:r>
              <a:rPr sz="2000" spc="-30" dirty="0">
                <a:solidFill>
                  <a:schemeClr val="tx1"/>
                </a:solidFill>
                <a:latin typeface="Arial"/>
                <a:cs typeface="Arial"/>
              </a:rPr>
              <a:t> </a:t>
            </a:r>
            <a:r>
              <a:rPr sz="2000" spc="-10" dirty="0">
                <a:solidFill>
                  <a:schemeClr val="tx1"/>
                </a:solidFill>
                <a:latin typeface="Arial"/>
                <a:cs typeface="Arial"/>
              </a:rPr>
              <a:t>results.</a:t>
            </a:r>
            <a:endParaRPr sz="2000">
              <a:solidFill>
                <a:schemeClr val="tx1"/>
              </a:solidFill>
              <a:latin typeface="Arial"/>
              <a:cs typeface="Arial"/>
            </a:endParaRPr>
          </a:p>
          <a:p>
            <a:pPr marL="298450" indent="-286385">
              <a:lnSpc>
                <a:spcPct val="100000"/>
              </a:lnSpc>
              <a:spcBef>
                <a:spcPts val="150"/>
              </a:spcBef>
              <a:buClr>
                <a:srgbClr val="000000"/>
              </a:buClr>
              <a:buChar char="•"/>
              <a:tabLst>
                <a:tab pos="298450" algn="l"/>
                <a:tab pos="299085" algn="l"/>
              </a:tabLst>
            </a:pPr>
            <a:r>
              <a:rPr sz="2000" dirty="0">
                <a:solidFill>
                  <a:schemeClr val="tx1"/>
                </a:solidFill>
                <a:latin typeface="Arial"/>
                <a:cs typeface="Arial"/>
              </a:rPr>
              <a:t>Important</a:t>
            </a:r>
            <a:r>
              <a:rPr sz="2000" spc="-100" dirty="0">
                <a:solidFill>
                  <a:schemeClr val="tx1"/>
                </a:solidFill>
                <a:latin typeface="Arial"/>
                <a:cs typeface="Arial"/>
              </a:rPr>
              <a:t> </a:t>
            </a:r>
            <a:r>
              <a:rPr sz="2000" dirty="0">
                <a:solidFill>
                  <a:schemeClr val="tx1"/>
                </a:solidFill>
                <a:latin typeface="Arial"/>
                <a:cs typeface="Arial"/>
              </a:rPr>
              <a:t>that</a:t>
            </a:r>
            <a:r>
              <a:rPr sz="2000" spc="-100" dirty="0">
                <a:solidFill>
                  <a:schemeClr val="tx1"/>
                </a:solidFill>
                <a:latin typeface="Arial"/>
                <a:cs typeface="Arial"/>
              </a:rPr>
              <a:t> </a:t>
            </a:r>
            <a:r>
              <a:rPr sz="2000" dirty="0">
                <a:solidFill>
                  <a:schemeClr val="tx1"/>
                </a:solidFill>
                <a:latin typeface="Arial"/>
                <a:cs typeface="Arial"/>
              </a:rPr>
              <a:t>our</a:t>
            </a:r>
            <a:r>
              <a:rPr sz="2000" spc="30" dirty="0">
                <a:solidFill>
                  <a:schemeClr val="tx1"/>
                </a:solidFill>
                <a:latin typeface="Arial"/>
                <a:cs typeface="Arial"/>
              </a:rPr>
              <a:t> </a:t>
            </a:r>
            <a:r>
              <a:rPr sz="2000" dirty="0">
                <a:solidFill>
                  <a:schemeClr val="tx1"/>
                </a:solidFill>
                <a:latin typeface="Arial"/>
                <a:cs typeface="Arial"/>
              </a:rPr>
              <a:t>representation</a:t>
            </a:r>
            <a:r>
              <a:rPr sz="2000" spc="-229" dirty="0">
                <a:solidFill>
                  <a:schemeClr val="tx1"/>
                </a:solidFill>
                <a:latin typeface="Arial"/>
                <a:cs typeface="Arial"/>
              </a:rPr>
              <a:t> </a:t>
            </a:r>
            <a:r>
              <a:rPr sz="2000" dirty="0">
                <a:solidFill>
                  <a:schemeClr val="tx1"/>
                </a:solidFill>
                <a:latin typeface="Arial"/>
                <a:cs typeface="Arial"/>
              </a:rPr>
              <a:t>of</a:t>
            </a:r>
            <a:r>
              <a:rPr sz="2000" spc="-15" dirty="0">
                <a:solidFill>
                  <a:schemeClr val="tx1"/>
                </a:solidFill>
                <a:latin typeface="Arial"/>
                <a:cs typeface="Arial"/>
              </a:rPr>
              <a:t> </a:t>
            </a:r>
            <a:r>
              <a:rPr sz="2000" dirty="0">
                <a:solidFill>
                  <a:schemeClr val="tx1"/>
                </a:solidFill>
                <a:latin typeface="Arial"/>
                <a:cs typeface="Arial"/>
              </a:rPr>
              <a:t>process</a:t>
            </a:r>
            <a:r>
              <a:rPr sz="2000" spc="-100" dirty="0">
                <a:solidFill>
                  <a:schemeClr val="tx1"/>
                </a:solidFill>
                <a:latin typeface="Arial"/>
                <a:cs typeface="Arial"/>
              </a:rPr>
              <a:t> </a:t>
            </a:r>
            <a:r>
              <a:rPr sz="2000" dirty="0">
                <a:solidFill>
                  <a:schemeClr val="tx1"/>
                </a:solidFill>
                <a:latin typeface="Arial"/>
                <a:cs typeface="Arial"/>
              </a:rPr>
              <a:t>is</a:t>
            </a:r>
            <a:r>
              <a:rPr sz="2000" spc="70" dirty="0">
                <a:solidFill>
                  <a:schemeClr val="tx1"/>
                </a:solidFill>
                <a:latin typeface="Arial"/>
                <a:cs typeface="Arial"/>
              </a:rPr>
              <a:t> </a:t>
            </a:r>
            <a:r>
              <a:rPr sz="2000" dirty="0">
                <a:solidFill>
                  <a:schemeClr val="tx1"/>
                </a:solidFill>
                <a:latin typeface="Arial"/>
                <a:cs typeface="Arial"/>
              </a:rPr>
              <a:t>thorough</a:t>
            </a:r>
            <a:r>
              <a:rPr sz="2000" spc="-145" dirty="0">
                <a:solidFill>
                  <a:schemeClr val="tx1"/>
                </a:solidFill>
                <a:latin typeface="Arial"/>
                <a:cs typeface="Arial"/>
              </a:rPr>
              <a:t> </a:t>
            </a:r>
            <a:r>
              <a:rPr sz="2000" dirty="0">
                <a:solidFill>
                  <a:schemeClr val="tx1"/>
                </a:solidFill>
                <a:latin typeface="Arial"/>
                <a:cs typeface="Arial"/>
              </a:rPr>
              <a:t>and</a:t>
            </a:r>
            <a:r>
              <a:rPr sz="2000" spc="30" dirty="0">
                <a:solidFill>
                  <a:schemeClr val="tx1"/>
                </a:solidFill>
                <a:latin typeface="Arial"/>
                <a:cs typeface="Arial"/>
              </a:rPr>
              <a:t> </a:t>
            </a:r>
            <a:r>
              <a:rPr sz="2000" dirty="0">
                <a:solidFill>
                  <a:schemeClr val="tx1"/>
                </a:solidFill>
                <a:latin typeface="Arial"/>
                <a:cs typeface="Arial"/>
              </a:rPr>
              <a:t>complete</a:t>
            </a:r>
            <a:r>
              <a:rPr sz="2000" spc="-135" dirty="0">
                <a:solidFill>
                  <a:schemeClr val="tx1"/>
                </a:solidFill>
                <a:latin typeface="Arial"/>
                <a:cs typeface="Arial"/>
              </a:rPr>
              <a:t> </a:t>
            </a:r>
            <a:r>
              <a:rPr sz="2000" dirty="0">
                <a:solidFill>
                  <a:schemeClr val="tx1"/>
                </a:solidFill>
                <a:latin typeface="Arial"/>
                <a:cs typeface="Arial"/>
              </a:rPr>
              <a:t>as</a:t>
            </a:r>
            <a:r>
              <a:rPr sz="2000" spc="65" dirty="0">
                <a:solidFill>
                  <a:schemeClr val="tx1"/>
                </a:solidFill>
                <a:latin typeface="Arial"/>
                <a:cs typeface="Arial"/>
              </a:rPr>
              <a:t> </a:t>
            </a:r>
            <a:r>
              <a:rPr sz="2000" spc="-10" dirty="0">
                <a:solidFill>
                  <a:schemeClr val="tx1"/>
                </a:solidFill>
                <a:latin typeface="Arial"/>
                <a:cs typeface="Arial"/>
              </a:rPr>
              <a:t>possible.</a:t>
            </a:r>
            <a:endParaRPr sz="2000">
              <a:solidFill>
                <a:schemeClr val="tx1"/>
              </a:solidFill>
              <a:latin typeface="Arial"/>
              <a:cs typeface="Arial"/>
            </a:endParaRPr>
          </a:p>
          <a:p>
            <a:pPr marL="298450" indent="-286385">
              <a:lnSpc>
                <a:spcPct val="100000"/>
              </a:lnSpc>
              <a:spcBef>
                <a:spcPts val="229"/>
              </a:spcBef>
              <a:buClr>
                <a:srgbClr val="000000"/>
              </a:buClr>
              <a:buChar char="•"/>
              <a:tabLst>
                <a:tab pos="298450" algn="l"/>
                <a:tab pos="299085" algn="l"/>
              </a:tabLst>
            </a:pPr>
            <a:r>
              <a:rPr sz="2000" dirty="0">
                <a:solidFill>
                  <a:schemeClr val="tx1"/>
                </a:solidFill>
                <a:latin typeface="Arial"/>
                <a:cs typeface="Arial"/>
              </a:rPr>
              <a:t>Specified</a:t>
            </a:r>
            <a:r>
              <a:rPr sz="2000" spc="-60" dirty="0">
                <a:solidFill>
                  <a:schemeClr val="tx1"/>
                </a:solidFill>
                <a:latin typeface="Arial"/>
                <a:cs typeface="Arial"/>
              </a:rPr>
              <a:t> </a:t>
            </a:r>
            <a:r>
              <a:rPr sz="2000" dirty="0">
                <a:solidFill>
                  <a:schemeClr val="tx1"/>
                </a:solidFill>
                <a:latin typeface="Arial"/>
                <a:cs typeface="Arial"/>
              </a:rPr>
              <a:t>process</a:t>
            </a:r>
            <a:r>
              <a:rPr sz="2000" spc="-95" dirty="0">
                <a:solidFill>
                  <a:schemeClr val="tx1"/>
                </a:solidFill>
                <a:latin typeface="Arial"/>
                <a:cs typeface="Arial"/>
              </a:rPr>
              <a:t> </a:t>
            </a:r>
            <a:r>
              <a:rPr sz="2000" dirty="0">
                <a:solidFill>
                  <a:schemeClr val="tx1"/>
                </a:solidFill>
                <a:latin typeface="Arial"/>
                <a:cs typeface="Arial"/>
              </a:rPr>
              <a:t>rates</a:t>
            </a:r>
            <a:r>
              <a:rPr sz="2000" spc="-95" dirty="0">
                <a:solidFill>
                  <a:schemeClr val="tx1"/>
                </a:solidFill>
                <a:latin typeface="Arial"/>
                <a:cs typeface="Arial"/>
              </a:rPr>
              <a:t> </a:t>
            </a:r>
            <a:r>
              <a:rPr sz="2000" dirty="0">
                <a:solidFill>
                  <a:schemeClr val="tx1"/>
                </a:solidFill>
                <a:latin typeface="Arial"/>
                <a:cs typeface="Arial"/>
              </a:rPr>
              <a:t>should</a:t>
            </a:r>
            <a:r>
              <a:rPr sz="2000" spc="-55" dirty="0">
                <a:solidFill>
                  <a:schemeClr val="tx1"/>
                </a:solidFill>
                <a:latin typeface="Arial"/>
                <a:cs typeface="Arial"/>
              </a:rPr>
              <a:t> </a:t>
            </a:r>
            <a:r>
              <a:rPr sz="2000" dirty="0">
                <a:solidFill>
                  <a:schemeClr val="tx1"/>
                </a:solidFill>
                <a:latin typeface="Arial"/>
                <a:cs typeface="Arial"/>
              </a:rPr>
              <a:t>be</a:t>
            </a:r>
            <a:r>
              <a:rPr sz="2000" spc="30" dirty="0">
                <a:solidFill>
                  <a:schemeClr val="tx1"/>
                </a:solidFill>
                <a:latin typeface="Arial"/>
                <a:cs typeface="Arial"/>
              </a:rPr>
              <a:t> </a:t>
            </a:r>
            <a:r>
              <a:rPr sz="2000" dirty="0">
                <a:solidFill>
                  <a:schemeClr val="tx1"/>
                </a:solidFill>
                <a:latin typeface="Arial"/>
                <a:cs typeface="Arial"/>
              </a:rPr>
              <a:t>supported</a:t>
            </a:r>
            <a:r>
              <a:rPr sz="2000" spc="-140" dirty="0">
                <a:solidFill>
                  <a:schemeClr val="tx1"/>
                </a:solidFill>
                <a:latin typeface="Arial"/>
                <a:cs typeface="Arial"/>
              </a:rPr>
              <a:t> </a:t>
            </a:r>
            <a:r>
              <a:rPr sz="2000" dirty="0">
                <a:solidFill>
                  <a:schemeClr val="tx1"/>
                </a:solidFill>
                <a:latin typeface="Arial"/>
                <a:cs typeface="Arial"/>
              </a:rPr>
              <a:t>by</a:t>
            </a:r>
            <a:r>
              <a:rPr sz="2000" spc="70" dirty="0">
                <a:solidFill>
                  <a:schemeClr val="tx1"/>
                </a:solidFill>
                <a:latin typeface="Arial"/>
                <a:cs typeface="Arial"/>
              </a:rPr>
              <a:t> </a:t>
            </a:r>
            <a:r>
              <a:rPr sz="2000" dirty="0">
                <a:solidFill>
                  <a:schemeClr val="tx1"/>
                </a:solidFill>
                <a:latin typeface="Arial"/>
                <a:cs typeface="Arial"/>
              </a:rPr>
              <a:t>data</a:t>
            </a:r>
            <a:r>
              <a:rPr sz="2000" spc="-50" dirty="0">
                <a:solidFill>
                  <a:schemeClr val="tx1"/>
                </a:solidFill>
                <a:latin typeface="Arial"/>
                <a:cs typeface="Arial"/>
              </a:rPr>
              <a:t> </a:t>
            </a:r>
            <a:r>
              <a:rPr sz="2000" dirty="0">
                <a:solidFill>
                  <a:schemeClr val="tx1"/>
                </a:solidFill>
                <a:latin typeface="Arial"/>
                <a:cs typeface="Arial"/>
              </a:rPr>
              <a:t>or</a:t>
            </a:r>
            <a:r>
              <a:rPr sz="2000" spc="35" dirty="0">
                <a:solidFill>
                  <a:schemeClr val="tx1"/>
                </a:solidFill>
                <a:latin typeface="Arial"/>
                <a:cs typeface="Arial"/>
              </a:rPr>
              <a:t> </a:t>
            </a:r>
            <a:r>
              <a:rPr sz="2000" dirty="0">
                <a:solidFill>
                  <a:schemeClr val="tx1"/>
                </a:solidFill>
                <a:latin typeface="Arial"/>
                <a:cs typeface="Arial"/>
              </a:rPr>
              <a:t>from</a:t>
            </a:r>
            <a:r>
              <a:rPr sz="2000" spc="-15" dirty="0">
                <a:solidFill>
                  <a:schemeClr val="tx1"/>
                </a:solidFill>
                <a:latin typeface="Arial"/>
                <a:cs typeface="Arial"/>
              </a:rPr>
              <a:t> </a:t>
            </a:r>
            <a:r>
              <a:rPr sz="2000" dirty="0">
                <a:solidFill>
                  <a:schemeClr val="tx1"/>
                </a:solidFill>
                <a:latin typeface="Arial"/>
                <a:cs typeface="Arial"/>
              </a:rPr>
              <a:t>technical</a:t>
            </a:r>
            <a:r>
              <a:rPr sz="2000" spc="-135" dirty="0">
                <a:solidFill>
                  <a:schemeClr val="tx1"/>
                </a:solidFill>
                <a:latin typeface="Arial"/>
                <a:cs typeface="Arial"/>
              </a:rPr>
              <a:t> </a:t>
            </a:r>
            <a:r>
              <a:rPr sz="2000" spc="-10" dirty="0">
                <a:solidFill>
                  <a:schemeClr val="tx1"/>
                </a:solidFill>
                <a:latin typeface="Arial"/>
                <a:cs typeface="Arial"/>
              </a:rPr>
              <a:t>literature.</a:t>
            </a:r>
            <a:endParaRPr sz="2000">
              <a:solidFill>
                <a:schemeClr val="tx1"/>
              </a:solidFill>
              <a:latin typeface="Arial"/>
              <a:cs typeface="Arial"/>
            </a:endParaRPr>
          </a:p>
        </p:txBody>
      </p:sp>
    </p:spTree>
  </p:cSld>
  <p:clrMapOvr>
    <a:masterClrMapping/>
  </p:clrMapOvr>
</p:sld>
</file>

<file path=ppt/theme/theme1.xml><?xml version="1.0" encoding="utf-8"?>
<a:theme xmlns:a="http://schemas.openxmlformats.org/drawingml/2006/main" name="Theme1">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5BD5409E-D28A-4DE1-B742-12A5FE8EEDE3}" vid="{659E9C23-BBC0-40D1-881C-ED13B734E766}"/>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8AE549-DE3F-46B5-9F61-CE5B0539764E}">
  <ds:schemaRefs>
    <ds:schemaRef ds:uri="http://schemas.microsoft.com/office/2006/metadata/properties"/>
    <ds:schemaRef ds:uri="http://schemas.microsoft.com/office/infopath/2007/PartnerControls"/>
    <ds:schemaRef ds:uri="83868113-c0a5-43de-a876-5fe4e9e92519"/>
    <ds:schemaRef ds:uri="33812d21-cc6d-40d3-8190-1784895c4f86"/>
  </ds:schemaRefs>
</ds:datastoreItem>
</file>

<file path=customXml/itemProps2.xml><?xml version="1.0" encoding="utf-8"?>
<ds:datastoreItem xmlns:ds="http://schemas.openxmlformats.org/officeDocument/2006/customXml" ds:itemID="{B3E643FA-EA35-48D3-A529-19A73D17EC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D09613-DC5B-4D76-8055-9CD69337DA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162</TotalTime>
  <Words>1656</Words>
  <Application>Microsoft Macintosh PowerPoint</Application>
  <PresentationFormat>Widescreen</PresentationFormat>
  <Paragraphs>237</Paragraphs>
  <Slides>23</Slides>
  <Notes>2</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23</vt:i4>
      </vt:variant>
    </vt:vector>
  </HeadingPairs>
  <TitlesOfParts>
    <vt:vector size="35" baseType="lpstr">
      <vt:lpstr>Aptos</vt:lpstr>
      <vt:lpstr>Arial</vt:lpstr>
      <vt:lpstr>Calibri</vt:lpstr>
      <vt:lpstr>Cambria Math</vt:lpstr>
      <vt:lpstr>Symbol</vt:lpstr>
      <vt:lpstr>Times New Roman</vt:lpstr>
      <vt:lpstr>Wingdings</vt:lpstr>
      <vt:lpstr>Theme1</vt:lpstr>
      <vt:lpstr>UNCL // FOUO Content</vt:lpstr>
      <vt:lpstr>UNCLASSIFIED Content</vt:lpstr>
      <vt:lpstr>Custom Classification Content</vt:lpstr>
      <vt:lpstr>Standard White Theme</vt:lpstr>
      <vt:lpstr>WATER QUALITY MODELING</vt:lpstr>
      <vt:lpstr>Outline</vt:lpstr>
      <vt:lpstr>Important Terms</vt:lpstr>
      <vt:lpstr>Important Terms, Continued</vt:lpstr>
      <vt:lpstr>Water Quality</vt:lpstr>
      <vt:lpstr>PowerPoint Presentation</vt:lpstr>
      <vt:lpstr>CE-QUAL-W2 Water Quality</vt:lpstr>
      <vt:lpstr>Mass Balance</vt:lpstr>
      <vt:lpstr>Conservation</vt:lpstr>
      <vt:lpstr>CE-QUAL-W2 Water Quality</vt:lpstr>
      <vt:lpstr>CE-QUAL-W2 Dissolved Organic Matter (DOM)</vt:lpstr>
      <vt:lpstr>CE-QUAL-W2 Particulate Organic Matter (POM)</vt:lpstr>
      <vt:lpstr>CE-QUAL-W2 Ammonium</vt:lpstr>
      <vt:lpstr>CE-QUAL-W2 Nitrate/Nitrite</vt:lpstr>
      <vt:lpstr>CE-QUAL-W2 Phosphate</vt:lpstr>
      <vt:lpstr>CE-QUAL-W2 Dissolved Oxygen (DO)</vt:lpstr>
      <vt:lpstr>CE-QUAL-W2 Algae</vt:lpstr>
      <vt:lpstr>CE-QUAL-W2 Bed Sediment – First Order Approach</vt:lpstr>
      <vt:lpstr>CE-QUAL-W2 Bed Sediment – Sediment Diagenesis Model</vt:lpstr>
      <vt:lpstr>Conversions between CE-QUAL-W2 State Variables and Commonly Used Field Data</vt:lpstr>
      <vt:lpstr>Data Limitations</vt:lpstr>
      <vt:lpstr>Model Complexity and Assumptions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QUALITY MODELING</dc:title>
  <cp:lastModifiedBy>Todd Steissberg</cp:lastModifiedBy>
  <cp:revision>32</cp:revision>
  <dcterms:created xsi:type="dcterms:W3CDTF">2023-05-03T22:43:59Z</dcterms:created>
  <dcterms:modified xsi:type="dcterms:W3CDTF">2024-07-07T14:50:57Z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2022-08-15T00:00:00Z</vt:filetime>
  </property>
  <property fmtid="{D5CDD505-2E9C-101B-9397-08002B2CF9AE}" pid="3" name="LastSaved">
    <vt:filetime>2023-05-03T00:00:00Z</vt:filetime>
  </property>
  <property fmtid="{D5CDD505-2E9C-101B-9397-08002B2CF9AE}" pid="4" name="ContentTypeId">
    <vt:lpwstr>0x01010031AF2FAC55F63A40BD9EED0C36836299</vt:lpwstr>
  </property>
</Properties>
</file>